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50" r:id="rId2"/>
    <p:sldId id="351" r:id="rId3"/>
    <p:sldId id="352" r:id="rId4"/>
    <p:sldId id="359" r:id="rId5"/>
    <p:sldId id="421" r:id="rId6"/>
    <p:sldId id="360" r:id="rId7"/>
    <p:sldId id="422" r:id="rId8"/>
    <p:sldId id="397" r:id="rId9"/>
    <p:sldId id="398" r:id="rId10"/>
    <p:sldId id="401" r:id="rId11"/>
    <p:sldId id="400" r:id="rId12"/>
    <p:sldId id="354" r:id="rId13"/>
    <p:sldId id="402" r:id="rId14"/>
    <p:sldId id="423" r:id="rId15"/>
    <p:sldId id="361" r:id="rId16"/>
    <p:sldId id="391" r:id="rId17"/>
    <p:sldId id="392" r:id="rId18"/>
    <p:sldId id="393" r:id="rId19"/>
    <p:sldId id="394" r:id="rId20"/>
    <p:sldId id="356" r:id="rId21"/>
    <p:sldId id="405" r:id="rId22"/>
    <p:sldId id="365" r:id="rId23"/>
    <p:sldId id="418" r:id="rId24"/>
    <p:sldId id="404" r:id="rId25"/>
    <p:sldId id="419" r:id="rId26"/>
    <p:sldId id="367" r:id="rId27"/>
    <p:sldId id="384" r:id="rId28"/>
    <p:sldId id="410" r:id="rId29"/>
    <p:sldId id="411" r:id="rId30"/>
    <p:sldId id="368" r:id="rId31"/>
    <p:sldId id="369" r:id="rId32"/>
    <p:sldId id="413" r:id="rId33"/>
    <p:sldId id="420" r:id="rId34"/>
    <p:sldId id="372" r:id="rId35"/>
    <p:sldId id="373" r:id="rId36"/>
    <p:sldId id="380" r:id="rId37"/>
    <p:sldId id="414" r:id="rId38"/>
    <p:sldId id="387" r:id="rId39"/>
  </p:sldIdLst>
  <p:sldSz cx="9144000" cy="5143500" type="screen16x9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ina.Sulca" initials="D" lastIdx="25" clrIdx="0"/>
  <p:cmAuthor id="1" name="Inga Kovkājeva" initials="IK" lastIdx="2" clrIdx="1">
    <p:extLst/>
  </p:cmAuthor>
  <p:cmAuthor id="2" name="Evija" initials="E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E61"/>
    <a:srgbClr val="0000FF"/>
    <a:srgbClr val="FFE873"/>
    <a:srgbClr val="297B4B"/>
    <a:srgbClr val="E8F5D0"/>
    <a:srgbClr val="8BC53F"/>
    <a:srgbClr val="A6D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0533" autoAdjust="0"/>
    <p:restoredTop sz="63223" autoAdjust="0"/>
  </p:normalViewPr>
  <p:slideViewPr>
    <p:cSldViewPr>
      <p:cViewPr varScale="1">
        <p:scale>
          <a:sx n="54" d="100"/>
          <a:sy n="54" d="100"/>
        </p:scale>
        <p:origin x="-102" y="-6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0E35A-2B64-4294-92E8-3B3BB802B81B}" type="datetimeFigureOut">
              <a:rPr lang="lv-LV" smtClean="0"/>
              <a:pPr/>
              <a:t>2015.12.28.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FDACA-1BE9-4DBF-9F72-C139943D085F}" type="slidenum">
              <a:rPr lang="lv-LV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38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23C0F-8A9D-4B36-8ABE-F13C6B70781A}" type="datetimeFigureOut">
              <a:rPr lang="lv-LV" smtClean="0"/>
              <a:pPr/>
              <a:t>2015.12.28.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A59AC-E7A2-4864-B1F5-DE05CC13C6BA}" type="slidenum">
              <a:rPr lang="lv-LV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21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Цель материала — представить краткий обзор возможностей, доступных жителям и предпринимателям на портале Latvija.lv, а также о том, что необходимо для использования портала, и как подготовиться к использованию е-услуг с помощью eID-карты и электронной подписи.</a:t>
            </a:r>
            <a:endParaRPr lang="ru-RU" sz="12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605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На начальной странице портала Latvija.lv доступен Каталог публичных услуг, разделенный на разные тематические группы.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94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dirty="0" smtClean="0">
                <a:solidFill>
                  <a:schemeClr val="bg1"/>
                </a:solidFill>
                <a:latin typeface="Verdana" panose="020B0604030504040204" pitchFamily="34" charset="0"/>
              </a:rPr>
              <a:t>Из описания можно узнать, где и каким образом можно получить услугу.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25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Вторая важнейшая часть Latvija.lv — это каталог е-услуг, в котором, как я уже упоминала, доступны свыше 350 электронных услуг.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646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altLang="en-US" sz="1200" dirty="0" smtClean="0"/>
              <a:t>Жители все активнее пользуются е-услугами — только за год число пользователей е-услуг возросло на 8%. </a:t>
            </a:r>
            <a:endParaRPr lang="ru-RU" altLang="en-US" sz="120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43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dirty="0" smtClean="0"/>
              <a:t>Это самые популярные е-услуги, доступные на Latvija.lv, в этом году: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dirty="0" smtClean="0"/>
              <a:t>как видно, первое место заняла универсальная услуга, которую может и использует значительная часть населения; более того, это услуга является самой популярной с момента ее создания (на протяжении шести лет);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dirty="0" smtClean="0"/>
              <a:t>остальные услуги — это услуги более узкого профиля, предоставляемые конкретным учреждением (УДГМ, ГАСС, РП).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400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</a:rPr>
              <a:t>Е-услуги позволяют пользователю связаться с государственными учреждениями и учреждениями самоуправлений в любое время и в любом месте, кроме того, они надежны и просты.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252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b="0" dirty="0" smtClean="0">
                <a:solidFill>
                  <a:srgbClr val="297B4B"/>
                </a:solidFill>
              </a:rPr>
              <a:t>Пример выгоды от е-услуги</a:t>
            </a:r>
            <a:r>
              <a:rPr dirty="0" smtClean="0"/>
              <a:t> —</a:t>
            </a:r>
            <a:r>
              <a:rPr lang="lv-LV" b="0" dirty="0" smtClean="0"/>
              <a:t> как она экономит деньги учреждения и клиента.</a:t>
            </a:r>
            <a:endParaRPr lang="ru-RU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02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b="0" dirty="0" smtClean="0">
                <a:solidFill>
                  <a:srgbClr val="297B4B"/>
                </a:solidFill>
              </a:rPr>
              <a:t>Пример выгоды от е-услуги</a:t>
            </a:r>
            <a:r>
              <a:rPr dirty="0" smtClean="0"/>
              <a:t> —</a:t>
            </a:r>
            <a:r>
              <a:rPr lang="lv-LV" b="0" dirty="0" smtClean="0"/>
              <a:t> как она экономит время учреждения и клиента.</a:t>
            </a:r>
            <a:endParaRPr lang="ru-RU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02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dirty="0" smtClean="0"/>
              <a:t>Жители Латвии готовы к общению с государством в Интернете — также как мы в повседневной жизни читаем новости он-лайн, используем интернет-банк и социальные сети (к тому же больше, чем в среднем по ЕС), у нас есть все предпосылки для активного использования е-услуг.</a:t>
            </a:r>
            <a:endParaRPr lang="ru-RU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503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dirty="0" smtClean="0"/>
              <a:t>Освоению е-услуг препятствует страх ошибиться и привычка, кроме того, порой ставятся под сомнение навыки работы с компьютером. </a:t>
            </a:r>
            <a:endParaRPr lang="ru-RU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760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При взгляде на оглавление можно получить представление о включенной в данный материал информации, которая разделена на три блока:</a:t>
            </a:r>
          </a:p>
          <a:p>
            <a:pPr marL="228600" indent="-228600">
              <a:buAutoNum type="arabicParenR"/>
            </a:pPr>
            <a:r>
              <a:rPr dirty="0" smtClean="0"/>
              <a:t>введение — общий обзор портала Latvija.lv; </a:t>
            </a:r>
          </a:p>
          <a:p>
            <a:pPr marL="228600" indent="-228600">
              <a:buAutoNum type="arabicParenR"/>
            </a:pPr>
            <a:r>
              <a:rPr dirty="0" smtClean="0"/>
              <a:t>возможности для жителей — практическая информация о том, как пошагово использовать Latvija.lv, что необходимо и как подготовиться к использованию Latvija.lv с помощью eID-карты и е-подписи;</a:t>
            </a:r>
          </a:p>
          <a:p>
            <a:pPr marL="228600" indent="-228600">
              <a:buAutoNum type="arabicParenR"/>
            </a:pPr>
            <a:r>
              <a:rPr dirty="0" smtClean="0"/>
              <a:t>информация — часто задаваемые вопросы, источники дополнительной информации и контактная информация.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238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Сейчас мы рассмотрим практическую информацию о том, как использовать портал и подготовить компьютер к работе с eID-картой и е-подписью.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Во-первых, начнем с того, как найти интересующую вещь на портале.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396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Так расположены каталоги на начальной странице портала: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dirty="0" smtClean="0"/>
              <a:t>каталог е-услуг;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dirty="0" smtClean="0"/>
              <a:t>Каталог публичных услуг;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dirty="0" smtClean="0"/>
              <a:t>а также окно поиска.</a:t>
            </a:r>
          </a:p>
          <a:p>
            <a:endParaRPr lang="ru-RU" baseline="0" dirty="0" smtClean="0"/>
          </a:p>
          <a:p>
            <a:r>
              <a:rPr dirty="0" smtClean="0"/>
              <a:t>Кроме того, в октябре 2015 года портал Latvija.lv был улучшен для большего удобства и наглядности (http://www.vraa.gov.lv/lv/news/article.php?id=41160).</a:t>
            </a:r>
            <a:endParaRPr lang="ru-RU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252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Для быстрого поиска информации рекомендуется использовать поисковик и ключевые слова. Результаты поиска отображают: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dirty="0" smtClean="0"/>
              <a:t>найденные результаты;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dirty="0" smtClean="0"/>
              <a:t>продолжительность поиска;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dirty="0" smtClean="0"/>
              <a:t>фильтры для более детальной сортировки результатов, например, по территории, учреждению, событию жизни и пр.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r>
              <a:rPr dirty="0" smtClean="0"/>
              <a:t>Кроме того, вместе с улучшениями портала в октябре 2015 года поиск и перевод информации на портале стали удобнее. Если до сих пор инструменты поиска были разделены — у Каталога публичных услуг — один, у е-услуг — другой, то сейчас они объединены в один.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2523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Е-услуги на портале можно распознать по символам «ē!» двух видов рядом с названием: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dirty="0" smtClean="0"/>
              <a:t>красный символ обозначает е-услуги, размещенные на Latvija.lv (например, Е-заявление учреждению, Уплата налога на недвижимость и свыше 100 других е-услуг);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dirty="0" smtClean="0"/>
              <a:t>синий символ обозначает е-услуги, которые находятся на другом сайте (например, СЭД СГД, ДБДД, e.sigulda.lv и свыше 160 других е-услуг).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679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На начальной странице портала Latvija.lv в левом углу расположен раздел «События жизни», в котором согласно списку жизненных ситуаций можно подробнее узнать о различных услугах и их получении.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8467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200" b="0" dirty="0" smtClean="0"/>
              <a:t>Для использования Каталога публичных услуг требуется только компьютер, планшет или другое устройство с подключением к Интернету.</a:t>
            </a:r>
          </a:p>
          <a:p>
            <a:r>
              <a:rPr lang="lv-LV" sz="1200" b="0" dirty="0" smtClean="0"/>
              <a:t>Аутентифицироваться для использования е-услуг можно двумя способами: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200" b="0" dirty="0" smtClean="0"/>
              <a:t>через системы интернет-банка семи банков — дополнительная подготовка не требуется;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200" b="0" dirty="0" smtClean="0"/>
              <a:t>в свою очередь, чтобы пройти аутентификацию с помощью электронной идентификации, т.е. eID-карты или е-подписи, необходимо выполнить разовые подготовительные работы.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1304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dirty="0" smtClean="0">
                <a:latin typeface="Verdana" panose="020B0604030504040204" pitchFamily="34" charset="0"/>
              </a:rPr>
              <a:t>Е-услуги различаются: одни — это общедоступные базы данных, другие требуют аутентификации; однако большинство из них включают представленные на этом слайде этапы.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2523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dirty="0" smtClean="0"/>
              <a:t>В разделе «Мое рабочее место» на портале Latvija.lv представлено резюме всех действий пользователя.</a:t>
            </a:r>
            <a:endParaRPr lang="ru-RU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6331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Во-вторых, как можно аутентифицироваться для использования е-услуг. 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804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v-LV" sz="1200" b="0" dirty="0" smtClean="0"/>
              <a:t>Аутентифицироваться для использования е-услуг можно двумя способами: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200" b="0" dirty="0" smtClean="0"/>
              <a:t>через системы интернет-банка семи банков — дополнительная подготовка не требуется;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200" b="0" dirty="0" smtClean="0"/>
              <a:t>в свою очередь, чтобы пройти аутентификацию с помощью электронной идентификации, т.е. eID-карты или е-подписи, необходимо выполнить разовые подготовительные работы.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474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Прежде чем мы обратимся к практическим рекомендациям по использованию портала, сначала рассмотрим сам портал.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0268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В третьих, как подготовить компьютер к работе с eID-картой и е-подписью.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804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b="0" dirty="0" smtClean="0">
                <a:solidFill>
                  <a:srgbClr val="297B4B"/>
                </a:solidFill>
              </a:rPr>
              <a:t>Необходим компьютер,</a:t>
            </a:r>
            <a:r>
              <a:rPr dirty="0" smtClean="0"/>
              <a:t> </a:t>
            </a:r>
            <a:r>
              <a:rPr lang="lv-LV" b="0" dirty="0" smtClean="0">
                <a:solidFill>
                  <a:srgbClr val="297B4B"/>
                </a:solidFill>
              </a:rPr>
              <a:t>eID-карта и считыватель смарт-карт.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dirty="0" smtClean="0">
                <a:latin typeface="Verdana" panose="020B0604030504040204" pitchFamily="34" charset="0"/>
              </a:rPr>
              <a:t>Если ты решил воспользоваться е-услугой, для получения которой требуется аутентификация или подписание с помощью безопасной электронной подписи, используй свою eID-карту. Помню, на eID-карте бесплатно доступны 120 е-подписей. Кроме того, если у тебя уже есть eID-карта, но на ней закончились или нет е-подписей — их можно </a:t>
            </a:r>
            <a:r>
              <a:rPr lang="lv-LV" sz="1200" dirty="0" smtClean="0"/>
              <a:t>бесплатно активировать для уже выданной карты.</a:t>
            </a:r>
            <a:endParaRPr lang="ru-RU" sz="11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0496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b="0" dirty="0" smtClean="0"/>
              <a:t>Следуй инструкции на eparaksts.lv в разделе «eID-карта» и подготовь компьютер к работе с eID-картой и е-подписью.</a:t>
            </a:r>
          </a:p>
          <a:p>
            <a:endParaRPr lang="ru-RU" b="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4754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dirty="0" smtClean="0">
                <a:latin typeface="Verdana" panose="020B0604030504040204" pitchFamily="34" charset="0"/>
              </a:rPr>
              <a:t>Если ты хочешь проверить, </a:t>
            </a:r>
            <a:r>
              <a:rPr lang="lv-LV" sz="1200" dirty="0" smtClean="0"/>
              <a:t>что е-подпись активна и годна, следуй этим трем шагам.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dirty="0" smtClean="0">
                <a:latin typeface="Verdana" panose="020B0604030504040204" pitchFamily="34" charset="0"/>
              </a:rPr>
              <a:t>Помню, на eID-карте бесплатно доступны 120 е-подписей. Кроме того, если у тебя уже есть eID-карта, но на ней закончились или нет е-подписей — их можно </a:t>
            </a:r>
            <a:r>
              <a:rPr lang="lv-LV" sz="1200" dirty="0" smtClean="0"/>
              <a:t>бесплатно активировать для уже выданной карты.</a:t>
            </a:r>
            <a:endParaRPr lang="ru-RU" sz="11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3347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dirty="0" smtClean="0">
                <a:latin typeface="Verdana" panose="020B0604030504040204" pitchFamily="34" charset="0"/>
              </a:rPr>
              <a:t>После проведения все подготовительных работ остается только убедиться, все ли необходимое было выполнено. </a:t>
            </a: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3347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b="0" dirty="0" smtClean="0">
                <a:latin typeface="Verdana" panose="020B0604030504040204" pitchFamily="34" charset="0"/>
              </a:rPr>
              <a:t>Подготовка компьютера может потребовать времени и терпения, однако ее необходимо выполнить лишь один раз, к тому же, ты всегда можешь смело просить у нас совета!</a:t>
            </a:r>
            <a:r>
              <a:rPr dirty="0" smtClean="0"/>
              <a:t> </a:t>
            </a:r>
            <a:endParaRPr kumimoji="0" lang="ru-RU" sz="1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3726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На указанных сайтах доступна дополнительная информация.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498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Напоминаем: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v-LV" sz="1200" dirty="0" smtClean="0"/>
              <a:t>прежде чем лично явиться в учреждение, проверь, не доступна ли услуга в Интернете;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v-LV" sz="1200" dirty="0" smtClean="0">
                <a:latin typeface="Verdana" panose="020B0604030504040204" pitchFamily="34" charset="0"/>
              </a:rPr>
              <a:t>в случае сомнений или неясностей не бойся спрашивать совета!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7163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Спасибо! Вопросы?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605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</a:rPr>
              <a:t>Latvija.lv — это единственное место в Интернете, где в одном месте собраны все государственные услуги и е-услуги.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252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b="0" dirty="0" smtClean="0">
                <a:latin typeface="Verdana" panose="020B0604030504040204" pitchFamily="34" charset="0"/>
              </a:rPr>
              <a:t>Latvija.lv — это портал предоставляемых государством и самоуправлениями услуг, который содержит: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v-LV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свыше 350 е-услуг государственных учреждений и учреждений самоуправлений, размещенных на портале Latvija.lv;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v-LV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свыше 2200 описаний публичных услуг государственных учреждений и учреждений самоуправлений.</a:t>
            </a:r>
            <a:r>
              <a:rPr dirty="0" smtClean="0"/>
              <a:t> 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49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Так расположены каталоги на начальной странице портала. </a:t>
            </a:r>
          </a:p>
          <a:p>
            <a:r>
              <a:rPr dirty="0" smtClean="0"/>
              <a:t>Кроме того, в октябре 2015 года портал Latvija.lv был улучшен для большего удобства и наглядности (http://www.vraa.gov.lv/lv/news/article.php?id=41160).</a:t>
            </a: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v-LV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Е-услуга — это возможность получить услуги дистанционно через Интернет, используя средства информационных технологий и коммуникации.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v-LV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Каталог публичных услуг (КПУ) — это регистр услуг, оказываемых государственными учреждениями и учреждениями самоуправлений, в котором представлены описания публичных услуг и способы их предоставления. Он открыт для общего доступа на портале Latvija.lv.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25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Как видно на графике, наблюдается тенденция роста использования е-услуг Latvija.lv — с каждым годом жители Латвии все чаще используют этот сайт. Если с точки зрения жителя, это централизованный сайт услуг, то с точки зрения учреждения — это платформа, где текущие и потенциальные клиенты собираются вместе в интернет-среде и где с ними можно легко связаться.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011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Как уже упоминалось в презентации, на портале Latvija.lv находится Каталог публичных услуг, для использования которого требуется только 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</a:rPr>
              <a:t>компьютер, планшет или другое устройство с подключением к Интернету.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097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200" dirty="0" smtClean="0"/>
              <a:t>Все знают, что государственные учреждения оказывают много разных услуг как жителям, так и предпринимателям. Учреждения предоставляют услуги в соответствии с порученными им заданиями и функциями.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200" dirty="0" smtClean="0"/>
              <a:t>Поскольку число учреждений и предоставляемых ими услуг очень велико, поэтому чтобы жители и предприниматели могли проще ориентироваться в них, был создан единый каталог публичных услуг, в котором можно найти все предоставляемые государством услуги по:</a:t>
            </a:r>
          </a:p>
          <a:p>
            <a:r>
              <a:rPr lang="en-US" sz="1200" dirty="0" smtClean="0"/>
              <a:t>	</a:t>
            </a:r>
            <a:r>
              <a:rPr lang="lv-LV" sz="1200" dirty="0" smtClean="0"/>
              <a:t>- названию услуги;</a:t>
            </a:r>
          </a:p>
          <a:p>
            <a:r>
              <a:rPr lang="en-US" sz="1200" dirty="0" smtClean="0"/>
              <a:t>	</a:t>
            </a:r>
            <a:r>
              <a:rPr lang="lv-LV" sz="1200" dirty="0" smtClean="0"/>
              <a:t>- учреждению;</a:t>
            </a:r>
          </a:p>
          <a:p>
            <a:r>
              <a:rPr lang="en-US" sz="1200" dirty="0" smtClean="0"/>
              <a:t>	</a:t>
            </a:r>
            <a:r>
              <a:rPr lang="lv-LV" sz="1200" dirty="0" smtClean="0"/>
              <a:t>- жизненной ситуации.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25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00" y="0"/>
            <a:ext cx="283360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6097"/>
            <a:ext cx="914400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3543300"/>
            <a:ext cx="7772400" cy="777479"/>
          </a:xfrm>
          <a:prstGeom prst="rect">
            <a:avLst/>
          </a:prstGeom>
        </p:spPr>
        <p:txBody>
          <a:bodyPr lIns="70468" tIns="35234" rIns="70468" bIns="35234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2628900"/>
            <a:ext cx="7772400" cy="720332"/>
          </a:xfrm>
        </p:spPr>
        <p:txBody>
          <a:bodyPr anchor="t">
            <a:normAutofit/>
          </a:bodyPr>
          <a:lstStyle>
            <a:lvl1pPr algn="ctr">
              <a:defRPr sz="24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3543300"/>
            <a:ext cx="77724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0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4320778"/>
            <a:ext cx="7772400" cy="479822"/>
          </a:xfrm>
        </p:spPr>
        <p:txBody>
          <a:bodyPr>
            <a:normAutofit/>
          </a:bodyPr>
          <a:lstStyle>
            <a:lvl1pPr marL="0" indent="0" algn="ctr">
              <a:buNone/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3516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0"/>
            <a:ext cx="6096000" cy="777482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314453"/>
            <a:ext cx="6096000" cy="328018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F7A94A6-8035-4886-9FF3-1BE481761D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1"/>
            <a:ext cx="1321724" cy="146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274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3203"/>
            <a:ext cx="6096000" cy="1038221"/>
          </a:xfrm>
        </p:spPr>
        <p:txBody>
          <a:bodyPr anchor="t">
            <a:normAutofit/>
          </a:bodyPr>
          <a:lstStyle>
            <a:lvl1pPr algn="l">
              <a:defRPr sz="18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285750"/>
            <a:ext cx="6096000" cy="245745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52341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7046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570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4093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6170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11404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6638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81872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F32E0CD-18FC-4DFF-8EA0-2A08BE6F9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1"/>
            <a:ext cx="1321724" cy="146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473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0"/>
            <a:ext cx="6096000" cy="777482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314453"/>
            <a:ext cx="6096000" cy="328018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F7A94A6-8035-4886-9FF3-1BE481761D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1"/>
            <a:ext cx="1321724" cy="146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060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0"/>
            <a:ext cx="6096000" cy="777482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314453"/>
            <a:ext cx="6096000" cy="328018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F7A94A6-8035-4886-9FF3-1BE481761D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1"/>
            <a:ext cx="1321724" cy="146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139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6" y="0"/>
            <a:ext cx="1321594" cy="146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0"/>
            <a:ext cx="6096000" cy="777482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314453"/>
            <a:ext cx="6096000" cy="328018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6751302-5A83-435F-ACC8-74594750E9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916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6" y="0"/>
            <a:ext cx="1321594" cy="146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D3818A1-E556-4069-ABB1-CF8FCEB3A2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275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F446E9D-E164-4A50-9FBA-F6D72EB5E5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1"/>
            <a:ext cx="1321724" cy="146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33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9" r:id="rId12"/>
    <p:sldLayoutId id="2147483680" r:id="rId13"/>
    <p:sldLayoutId id="2147483681" r:id="rId14"/>
    <p:sldLayoutId id="2147483682" r:id="rId15"/>
    <p:sldLayoutId id="2147483685" r:id="rId16"/>
    <p:sldLayoutId id="2147483687" r:id="rId17"/>
    <p:sldLayoutId id="2147483688" r:id="rId18"/>
    <p:sldLayoutId id="2147483689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tvija.lv/lv/Epakalpojumi" TargetMode="External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draugiem.lv/latvija" TargetMode="External"/><Relationship Id="rId5" Type="http://schemas.openxmlformats.org/officeDocument/2006/relationships/hyperlink" Target="http://www.facebook.com/latvija.lv" TargetMode="External"/><Relationship Id="rId4" Type="http://schemas.openxmlformats.org/officeDocument/2006/relationships/hyperlink" Target="https://www.latvija.lv/lv/Aktualitates/2015/EID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71500" y="2628900"/>
            <a:ext cx="8001000" cy="720329"/>
          </a:xfrm>
        </p:spPr>
        <p:txBody>
          <a:bodyPr>
            <a:normAutofit/>
          </a:bodyPr>
          <a:lstStyle/>
          <a:p>
            <a:r>
              <a:rPr lang="lv-LV" altLang="en-US" sz="1800" b="0" dirty="0" smtClean="0"/>
              <a:t>Для жителей и предпринимателей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3105150"/>
            <a:ext cx="7772400" cy="685800"/>
          </a:xfrm>
        </p:spPr>
        <p:txBody>
          <a:bodyPr>
            <a:normAutofit/>
          </a:bodyPr>
          <a:lstStyle/>
          <a:p>
            <a:r>
              <a:rPr lang="lv-LV" altLang="en-US" sz="2400" b="1" dirty="0"/>
              <a:t>Что такое              </a:t>
            </a:r>
            <a:r>
              <a:rPr dirty="0" smtClean="0"/>
              <a:t> </a:t>
            </a:r>
            <a:r>
              <a:rPr lang="lv-LV" altLang="en-US" sz="2400" b="1" dirty="0" smtClean="0"/>
              <a:t>?</a:t>
            </a:r>
            <a:endParaRPr lang="ru-RU" altLang="en-US" sz="2400" b="1" dirty="0"/>
          </a:p>
        </p:txBody>
      </p:sp>
      <p:pic>
        <p:nvPicPr>
          <p:cNvPr id="6" name="Picture 11" descr="G:\VRAA_09102015\Vizuālie materiali\Prezentacijas\Ikonas\Latvija_logo_dar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105150"/>
            <a:ext cx="1447800" cy="58006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4257991"/>
            <a:ext cx="5760000" cy="54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0"/>
            <a:ext cx="6096000" cy="777482"/>
          </a:xfrm>
        </p:spPr>
        <p:txBody>
          <a:bodyPr>
            <a:noAutofit/>
          </a:bodyPr>
          <a:lstStyle/>
          <a:p>
            <a:r>
              <a:rPr lang="lv-LV" sz="2400" dirty="0" smtClean="0"/>
              <a:t>Услуги для каждой жизненной ситуации</a:t>
            </a:r>
            <a:endParaRPr lang="ru-RU" sz="2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 bwMode="auto">
          <a:xfrm>
            <a:off x="8534400" y="4743450"/>
            <a:ext cx="3048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lv-LV" altLang="en-US" dirty="0" smtClean="0"/>
              <a:t>10</a:t>
            </a:r>
            <a:endParaRPr lang="ru-RU" alt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23950"/>
            <a:ext cx="6070375" cy="353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5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33927"/>
            <a:ext cx="7010400" cy="2983742"/>
          </a:xfrm>
          <a:prstGeom prst="rect">
            <a:avLst/>
          </a:prstGeom>
        </p:spPr>
      </p:pic>
      <p:sp>
        <p:nvSpPr>
          <p:cNvPr id="13318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A35EBBE-1F32-4234-95E9-4D264E1965CC}" type="slidenum">
              <a:rPr lang="en-US" altLang="en-US" smtClean="0"/>
              <a:pPr/>
              <a:t>11</a:t>
            </a:fld>
            <a:endParaRPr lang="ru-RU" altLang="en-US" smtClean="0"/>
          </a:p>
        </p:txBody>
      </p:sp>
      <p:sp>
        <p:nvSpPr>
          <p:cNvPr id="7" name="Rounded Rectangle 6"/>
          <p:cNvSpPr/>
          <p:nvPr/>
        </p:nvSpPr>
        <p:spPr>
          <a:xfrm>
            <a:off x="1828800" y="2038350"/>
            <a:ext cx="7010399" cy="914400"/>
          </a:xfrm>
          <a:prstGeom prst="roundRect">
            <a:avLst>
              <a:gd name="adj" fmla="val 4614"/>
            </a:avLst>
          </a:prstGeom>
          <a:noFill/>
          <a:ln w="19050">
            <a:solidFill>
              <a:srgbClr val="297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TextBox 2"/>
          <p:cNvSpPr txBox="1"/>
          <p:nvPr/>
        </p:nvSpPr>
        <p:spPr>
          <a:xfrm>
            <a:off x="0" y="2280107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200" dirty="0" smtClean="0">
                <a:latin typeface="Verdana" panose="020B0604030504040204" pitchFamily="34" charset="0"/>
              </a:rPr>
              <a:t>Информация об услуге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6200" y="3418924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200" dirty="0" smtClean="0">
                <a:latin typeface="Verdana" panose="020B0604030504040204" pitchFamily="34" charset="0"/>
              </a:rPr>
              <a:t>Информация о том, где и как получить информацию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28800" y="2991475"/>
            <a:ext cx="7010399" cy="1409075"/>
          </a:xfrm>
          <a:prstGeom prst="roundRect">
            <a:avLst>
              <a:gd name="adj" fmla="val 2131"/>
            </a:avLst>
          </a:prstGeom>
          <a:noFill/>
          <a:ln w="19050">
            <a:solidFill>
              <a:srgbClr val="297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392600" y="2495550"/>
            <a:ext cx="360000" cy="0"/>
          </a:xfrm>
          <a:prstGeom prst="straightConnector1">
            <a:avLst/>
          </a:prstGeom>
          <a:ln w="19050">
            <a:solidFill>
              <a:srgbClr val="297B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392600" y="3742089"/>
            <a:ext cx="360000" cy="0"/>
          </a:xfrm>
          <a:prstGeom prst="straightConnector1">
            <a:avLst/>
          </a:prstGeom>
          <a:ln w="19050">
            <a:solidFill>
              <a:srgbClr val="297B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2590800" y="285750"/>
            <a:ext cx="6094800" cy="77747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altLang="en-US" sz="2400" dirty="0"/>
              <a:t>Пример карточки Каталога публичных услуг</a:t>
            </a:r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971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90800" y="2905126"/>
            <a:ext cx="4648200" cy="57120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lv-LV" altLang="en-US" sz="2400" dirty="0" err="1" smtClean="0"/>
              <a:t>Какие</a:t>
            </a:r>
            <a:r>
              <a:rPr lang="lv-LV" altLang="en-US" sz="2400" dirty="0" smtClean="0"/>
              <a:t> </a:t>
            </a:r>
            <a:r>
              <a:rPr lang="lv-LV" altLang="en-US" sz="2400" dirty="0" err="1" smtClean="0"/>
              <a:t>возможности</a:t>
            </a:r>
            <a:endParaRPr lang="lv-LV" altLang="en-US" sz="2400" dirty="0" smtClean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12</a:t>
            </a:fld>
            <a:endParaRPr lang="ru-RU" altLang="en-US" smtClean="0"/>
          </a:p>
        </p:txBody>
      </p:sp>
      <p:pic>
        <p:nvPicPr>
          <p:cNvPr id="5" name="Picture 4" descr="G:\VRAA_09102015\Vizuālie materiali\Prezentacijas\Ikonas\Latvija_logo_dar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9121" y="3753148"/>
            <a:ext cx="1425679" cy="57120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590800" y="3342919"/>
            <a:ext cx="464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400" b="1" dirty="0" smtClean="0">
                <a:latin typeface="Verdana" panose="020B0604030504040204" pitchFamily="34" charset="0"/>
              </a:rPr>
              <a:t>П</a:t>
            </a:r>
            <a:r>
              <a:rPr lang="lv-LV" altLang="en-US" sz="2400" b="1" dirty="0" err="1" smtClean="0">
                <a:latin typeface="Verdana" panose="020B0604030504040204" pitchFamily="34" charset="0"/>
              </a:rPr>
              <a:t>редоставляют</a:t>
            </a:r>
            <a:r>
              <a:rPr lang="lv-LV" altLang="en-US" sz="2400" b="1" dirty="0" smtClean="0">
                <a:latin typeface="Verdana" panose="020B0604030504040204" pitchFamily="34" charset="0"/>
              </a:rPr>
              <a:t> е-</a:t>
            </a:r>
            <a:r>
              <a:rPr lang="lv-LV" altLang="en-US" sz="2400" b="1" dirty="0" err="1" smtClean="0">
                <a:latin typeface="Verdana" panose="020B0604030504040204" pitchFamily="34" charset="0"/>
              </a:rPr>
              <a:t>услуги</a:t>
            </a:r>
            <a:endParaRPr lang="lv-LV" altLang="en-US" sz="2400" b="1" dirty="0" smtClean="0">
              <a:latin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811050"/>
            <a:ext cx="1326240" cy="1105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90800" y="3769588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altLang="en-US" sz="2400" b="1" dirty="0" smtClean="0">
                <a:latin typeface="Verdana" panose="020B0604030504040204" pitchFamily="34" charset="0"/>
              </a:rPr>
              <a:t>              ?</a:t>
            </a: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16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578667" y="895350"/>
            <a:ext cx="4119066" cy="3399341"/>
            <a:chOff x="3478378" y="1001209"/>
            <a:chExt cx="4119066" cy="3399341"/>
          </a:xfrm>
        </p:grpSpPr>
        <p:grpSp>
          <p:nvGrpSpPr>
            <p:cNvPr id="14" name="Group 13"/>
            <p:cNvGrpSpPr/>
            <p:nvPr/>
          </p:nvGrpSpPr>
          <p:grpSpPr>
            <a:xfrm>
              <a:off x="3478378" y="2666947"/>
              <a:ext cx="1246022" cy="1733603"/>
              <a:chOff x="2286000" y="2625989"/>
              <a:chExt cx="1246022" cy="1733603"/>
            </a:xfrm>
          </p:grpSpPr>
          <p:sp>
            <p:nvSpPr>
              <p:cNvPr id="23" name="Content Placeholder 2"/>
              <p:cNvSpPr txBox="1">
                <a:spLocks/>
              </p:cNvSpPr>
              <p:nvPr/>
            </p:nvSpPr>
            <p:spPr bwMode="auto">
              <a:xfrm>
                <a:off x="2286000" y="4075874"/>
                <a:ext cx="1246022" cy="2837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 bIns="46800"/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marL="0" lvl="1" indent="0" algn="ctr">
                  <a:spcBef>
                    <a:spcPct val="20000"/>
                  </a:spcBef>
                  <a:buClr>
                    <a:schemeClr val="tx1"/>
                  </a:buClr>
                  <a:buSzPct val="100000"/>
                </a:pPr>
                <a:r>
                  <a:rPr lang="ru-RU" altLang="lv-LV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июнь, 2014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566111" y="2911451"/>
                <a:ext cx="685800" cy="1180800"/>
              </a:xfrm>
              <a:prstGeom prst="rect">
                <a:avLst/>
              </a:prstGeom>
              <a:solidFill>
                <a:srgbClr val="297B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  <p:sp>
            <p:nvSpPr>
              <p:cNvPr id="25" name="Content Placeholder 2"/>
              <p:cNvSpPr txBox="1">
                <a:spLocks/>
              </p:cNvSpPr>
              <p:nvPr/>
            </p:nvSpPr>
            <p:spPr bwMode="auto">
              <a:xfrm>
                <a:off x="2524609" y="2625989"/>
                <a:ext cx="768804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marL="171450" lvl="1" indent="-171450" algn="ctr">
                  <a:buClr>
                    <a:schemeClr val="tx1"/>
                  </a:buClr>
                  <a:buSzPct val="100000"/>
                </a:pPr>
                <a:r>
                  <a:rPr lang="lv-LV" altLang="lv-LV" sz="16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51,7%</a:t>
                </a:r>
                <a:endParaRPr lang="lv-LV" altLang="lv-LV" sz="1600" b="1" dirty="0" smtClean="0">
                  <a:solidFill>
                    <a:srgbClr val="4C444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914900" y="2400908"/>
              <a:ext cx="1246022" cy="1999642"/>
              <a:chOff x="5414492" y="2359950"/>
              <a:chExt cx="1246022" cy="1999642"/>
            </a:xfrm>
          </p:grpSpPr>
          <p:sp>
            <p:nvSpPr>
              <p:cNvPr id="20" name="Content Placeholder 2"/>
              <p:cNvSpPr txBox="1">
                <a:spLocks/>
              </p:cNvSpPr>
              <p:nvPr/>
            </p:nvSpPr>
            <p:spPr bwMode="auto">
              <a:xfrm>
                <a:off x="5414492" y="4075874"/>
                <a:ext cx="1246022" cy="2837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 bIns="46800"/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marL="0" lvl="1" indent="0" algn="ctr">
                  <a:spcBef>
                    <a:spcPct val="20000"/>
                  </a:spcBef>
                  <a:buClr>
                    <a:schemeClr val="tx1"/>
                  </a:buClr>
                  <a:buSzPct val="100000"/>
                </a:pPr>
                <a:r>
                  <a:rPr lang="ru-RU" altLang="lv-LV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декабрь, 2014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694603" y="2647950"/>
                <a:ext cx="685800" cy="1444301"/>
              </a:xfrm>
              <a:prstGeom prst="rect">
                <a:avLst/>
              </a:prstGeom>
              <a:solidFill>
                <a:srgbClr val="297B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  <p:sp>
            <p:nvSpPr>
              <p:cNvPr id="22" name="Content Placeholder 2"/>
              <p:cNvSpPr txBox="1">
                <a:spLocks/>
              </p:cNvSpPr>
              <p:nvPr/>
            </p:nvSpPr>
            <p:spPr bwMode="auto">
              <a:xfrm>
                <a:off x="5653101" y="2359950"/>
                <a:ext cx="768804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marL="171450" lvl="1" indent="-171450" algn="ctr">
                  <a:buClr>
                    <a:schemeClr val="tx1"/>
                  </a:buClr>
                  <a:buSzPct val="100000"/>
                </a:pPr>
                <a:r>
                  <a:rPr lang="lv-LV" altLang="lv-LV" sz="16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53%</a:t>
                </a:r>
                <a:endParaRPr lang="lv-LV" altLang="lv-LV" sz="1600" b="1" dirty="0" smtClean="0">
                  <a:solidFill>
                    <a:srgbClr val="4C444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351422" y="1001209"/>
              <a:ext cx="1246022" cy="3399341"/>
              <a:chOff x="6688151" y="960251"/>
              <a:chExt cx="1246022" cy="3399341"/>
            </a:xfrm>
          </p:grpSpPr>
          <p:sp>
            <p:nvSpPr>
              <p:cNvPr id="17" name="Content Placeholder 2"/>
              <p:cNvSpPr txBox="1">
                <a:spLocks/>
              </p:cNvSpPr>
              <p:nvPr/>
            </p:nvSpPr>
            <p:spPr bwMode="auto">
              <a:xfrm>
                <a:off x="6688151" y="4075874"/>
                <a:ext cx="1246022" cy="2837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 bIns="46800"/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marL="0" lvl="1" indent="0" algn="ctr">
                  <a:spcBef>
                    <a:spcPct val="20000"/>
                  </a:spcBef>
                  <a:buClr>
                    <a:schemeClr val="tx1"/>
                  </a:buClr>
                  <a:buSzPct val="100000"/>
                </a:pPr>
                <a:r>
                  <a:rPr lang="ru-RU" altLang="lv-LV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июнь, 2015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968262" y="1248251"/>
                <a:ext cx="685800" cy="2844000"/>
              </a:xfrm>
              <a:prstGeom prst="rect">
                <a:avLst/>
              </a:prstGeom>
              <a:solidFill>
                <a:srgbClr val="297B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  <p:sp>
            <p:nvSpPr>
              <p:cNvPr id="19" name="Content Placeholder 2"/>
              <p:cNvSpPr txBox="1">
                <a:spLocks/>
              </p:cNvSpPr>
              <p:nvPr/>
            </p:nvSpPr>
            <p:spPr bwMode="auto">
              <a:xfrm>
                <a:off x="6926760" y="960251"/>
                <a:ext cx="768804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marL="171450" lvl="1" indent="-171450" algn="ctr">
                  <a:buClr>
                    <a:schemeClr val="tx1"/>
                  </a:buClr>
                  <a:buSzPct val="100000"/>
                </a:pPr>
                <a:r>
                  <a:rPr lang="lv-LV" altLang="lv-LV" sz="16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59,8%</a:t>
                </a:r>
                <a:endParaRPr lang="lv-LV" altLang="lv-LV" sz="1600" b="1" dirty="0" smtClean="0">
                  <a:solidFill>
                    <a:srgbClr val="4C444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2363400" y="4248150"/>
            <a:ext cx="655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00" b="1" dirty="0">
                <a:latin typeface="Verdana" panose="020B0604030504040204" pitchFamily="34" charset="0"/>
              </a:rPr>
              <a:t>Использовали предоставляемые государством и </a:t>
            </a:r>
            <a:r>
              <a:rPr lang="lv-LV" sz="1200" b="1" dirty="0" err="1" smtClean="0">
                <a:latin typeface="Verdana" panose="020B0604030504040204" pitchFamily="34" charset="0"/>
              </a:rPr>
              <a:t>самоуправлениями</a:t>
            </a:r>
            <a:r>
              <a:rPr lang="lv-LV" sz="1200" b="1" dirty="0" smtClean="0">
                <a:latin typeface="Verdana" panose="020B0604030504040204" pitchFamily="34" charset="0"/>
              </a:rPr>
              <a:t/>
            </a:r>
            <a:br>
              <a:rPr lang="lv-LV" sz="1200" b="1" dirty="0" smtClean="0">
                <a:latin typeface="Verdana" panose="020B0604030504040204" pitchFamily="34" charset="0"/>
              </a:rPr>
            </a:br>
            <a:r>
              <a:rPr lang="lv-LV" sz="1200" b="1" dirty="0" smtClean="0">
                <a:latin typeface="Verdana" panose="020B0604030504040204" pitchFamily="34" charset="0"/>
              </a:rPr>
              <a:t>е-</a:t>
            </a:r>
            <a:r>
              <a:rPr lang="lv-LV" sz="1200" b="1" dirty="0" err="1" smtClean="0">
                <a:latin typeface="Verdana" panose="020B0604030504040204" pitchFamily="34" charset="0"/>
              </a:rPr>
              <a:t>услуги</a:t>
            </a:r>
            <a:r>
              <a:rPr lang="lv-LV" sz="1200" b="1" dirty="0" smtClean="0">
                <a:latin typeface="Verdana" panose="020B0604030504040204" pitchFamily="34" charset="0"/>
              </a:rPr>
              <a:t> </a:t>
            </a:r>
            <a:r>
              <a:rPr lang="lv-LV" sz="1200" b="1" dirty="0">
                <a:latin typeface="Verdana" panose="020B0604030504040204" pitchFamily="34" charset="0"/>
              </a:rPr>
              <a:t>в течение последних 6 месяцев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0800" y="4705350"/>
            <a:ext cx="632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</a:rPr>
              <a:t>Проведенное МЗОСРЗ (Министерством защиты окружающей среды и регионального развития) исследование общественного мнения об использовании е-услуг в Латвии</a:t>
            </a:r>
            <a:endParaRPr lang="ru-RU" sz="1000" i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 bwMode="auto">
          <a:xfrm>
            <a:off x="8534400" y="4743450"/>
            <a:ext cx="3048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lv-LV" altLang="en-US" dirty="0" smtClean="0"/>
              <a:t>13</a:t>
            </a:r>
            <a:endParaRPr lang="ru-RU" alt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90800" y="285750"/>
            <a:ext cx="6248400" cy="777479"/>
          </a:xfrm>
        </p:spPr>
        <p:txBody>
          <a:bodyPr>
            <a:noAutofit/>
          </a:bodyPr>
          <a:lstStyle/>
          <a:p>
            <a:r>
              <a:rPr lang="lv-LV" altLang="en-US" sz="2400" dirty="0"/>
              <a:t>Жители все активнее пользуются е-услугами</a:t>
            </a:r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129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Slide Number Placeholder 4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B92707C-5FFF-46A7-932C-3EE34F0D8F51}" type="slidenum">
              <a:rPr lang="en-US" altLang="en-US" smtClean="0"/>
              <a:pPr/>
              <a:t>14</a:t>
            </a:fld>
            <a:endParaRPr lang="ru-RU" altLang="en-US" smtClean="0"/>
          </a:p>
        </p:txBody>
      </p:sp>
      <p:grpSp>
        <p:nvGrpSpPr>
          <p:cNvPr id="3" name="Group 2"/>
          <p:cNvGrpSpPr/>
          <p:nvPr/>
        </p:nvGrpSpPr>
        <p:grpSpPr>
          <a:xfrm>
            <a:off x="2590800" y="1705521"/>
            <a:ext cx="6019800" cy="523220"/>
            <a:chOff x="2590800" y="1512565"/>
            <a:chExt cx="6019800" cy="523220"/>
          </a:xfrm>
        </p:grpSpPr>
        <p:sp>
          <p:nvSpPr>
            <p:cNvPr id="8" name="TextBox 7"/>
            <p:cNvSpPr txBox="1"/>
            <p:nvPr/>
          </p:nvSpPr>
          <p:spPr>
            <a:xfrm>
              <a:off x="3578794" y="1512565"/>
              <a:ext cx="503180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lv-LV" sz="1400" b="1" dirty="0" smtClean="0">
                  <a:solidFill>
                    <a:srgbClr val="297B4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Подача электронной заявки на учебу</a:t>
              </a:r>
              <a:r>
                <a:rPr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lv-LV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 рамках основных учебных программ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90800" y="1620287"/>
              <a:ext cx="4197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400" b="1" dirty="0">
                  <a:solidFill>
                    <a:schemeClr val="bg1">
                      <a:lumMod val="65000"/>
                    </a:schemeClr>
                  </a:solidFill>
                  <a:latin typeface="Verdana" panose="020B0604030504040204" pitchFamily="34" charset="0"/>
                </a:rPr>
                <a:t>2.</a:t>
              </a:r>
              <a:endParaRPr lang="ru-RU" sz="1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0968" y="1536050"/>
              <a:ext cx="571500" cy="47625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590800" y="2667983"/>
            <a:ext cx="5943600" cy="523220"/>
            <a:chOff x="2590800" y="2625389"/>
            <a:chExt cx="5943600" cy="523220"/>
          </a:xfrm>
        </p:grpSpPr>
        <p:sp>
          <p:nvSpPr>
            <p:cNvPr id="10" name="TextBox 9"/>
            <p:cNvSpPr txBox="1"/>
            <p:nvPr/>
          </p:nvSpPr>
          <p:spPr>
            <a:xfrm>
              <a:off x="2590800" y="2733111"/>
              <a:ext cx="4197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400" b="1" dirty="0">
                  <a:solidFill>
                    <a:schemeClr val="bg1">
                      <a:lumMod val="65000"/>
                    </a:schemeClr>
                  </a:solidFill>
                  <a:latin typeface="Verdana" panose="020B0604030504040204" pitchFamily="34" charset="0"/>
                </a:rPr>
                <a:t>4.</a:t>
              </a:r>
              <a:endParaRPr lang="ru-RU" sz="1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78793" y="2625389"/>
              <a:ext cx="495560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lv-LV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</a:rPr>
                <a:t>Информация о </a:t>
              </a:r>
              <a:r>
                <a:rPr lang="lv-LV" sz="1400" b="1" dirty="0">
                  <a:solidFill>
                    <a:srgbClr val="297B4B"/>
                  </a:solidFill>
                  <a:latin typeface="Verdana" panose="020B0604030504040204" pitchFamily="34" charset="0"/>
                </a:rPr>
                <a:t>прогнозируемом размере пенсии по старости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0968" y="2648874"/>
              <a:ext cx="571500" cy="47625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2590800" y="2210237"/>
            <a:ext cx="5943600" cy="476250"/>
            <a:chOff x="2590800" y="2009161"/>
            <a:chExt cx="5943600" cy="476250"/>
          </a:xfrm>
        </p:grpSpPr>
        <p:sp>
          <p:nvSpPr>
            <p:cNvPr id="18" name="TextBox 17"/>
            <p:cNvSpPr txBox="1"/>
            <p:nvPr/>
          </p:nvSpPr>
          <p:spPr>
            <a:xfrm>
              <a:off x="2590800" y="2093398"/>
              <a:ext cx="4197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400" b="1" dirty="0">
                  <a:solidFill>
                    <a:schemeClr val="bg1">
                      <a:lumMod val="65000"/>
                    </a:schemeClr>
                  </a:solidFill>
                  <a:latin typeface="Verdana" panose="020B0604030504040204" pitchFamily="34" charset="0"/>
                </a:rPr>
                <a:t>3.</a:t>
              </a:r>
              <a:endParaRPr lang="ru-RU" sz="1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78794" y="2093398"/>
              <a:ext cx="495560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lv-LV" sz="1400" b="1" dirty="0" smtClean="0">
                  <a:solidFill>
                    <a:srgbClr val="297B4B"/>
                  </a:solidFill>
                  <a:latin typeface="Verdana" panose="020B0604030504040204" pitchFamily="34" charset="0"/>
                </a:rPr>
                <a:t>Мои данные </a:t>
              </a:r>
              <a:r>
                <a:rPr lang="lv-LV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</a:rPr>
                <a:t>в Регистре населения 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0968" y="2009161"/>
              <a:ext cx="571500" cy="47625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2590800" y="3677415"/>
            <a:ext cx="5943600" cy="523220"/>
            <a:chOff x="2590800" y="3599954"/>
            <a:chExt cx="5943600" cy="523220"/>
          </a:xfrm>
        </p:grpSpPr>
        <p:sp>
          <p:nvSpPr>
            <p:cNvPr id="16" name="TextBox 15"/>
            <p:cNvSpPr txBox="1"/>
            <p:nvPr/>
          </p:nvSpPr>
          <p:spPr>
            <a:xfrm>
              <a:off x="2590800" y="3707676"/>
              <a:ext cx="4197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400" b="1" dirty="0">
                  <a:solidFill>
                    <a:schemeClr val="bg1">
                      <a:lumMod val="65000"/>
                    </a:schemeClr>
                  </a:solidFill>
                  <a:latin typeface="Verdana" panose="020B0604030504040204" pitchFamily="34" charset="0"/>
                </a:rPr>
                <a:t>6.</a:t>
              </a:r>
              <a:endParaRPr lang="ru-RU" sz="1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78794" y="3599954"/>
              <a:ext cx="495560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lv-LV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Информация о </a:t>
              </a:r>
              <a:r>
                <a:rPr lang="lv-LV" sz="1400" b="1" dirty="0" smtClean="0">
                  <a:solidFill>
                    <a:srgbClr val="297B4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взносах социального страхования</a:t>
              </a:r>
              <a:r>
                <a:rPr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lv-LV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 периодах страхования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0968" y="3623439"/>
              <a:ext cx="571500" cy="47625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2590800" y="3172699"/>
            <a:ext cx="6477000" cy="523220"/>
            <a:chOff x="2590800" y="3077356"/>
            <a:chExt cx="6428068" cy="523220"/>
          </a:xfrm>
        </p:grpSpPr>
        <p:sp>
          <p:nvSpPr>
            <p:cNvPr id="12" name="TextBox 11"/>
            <p:cNvSpPr txBox="1"/>
            <p:nvPr/>
          </p:nvSpPr>
          <p:spPr>
            <a:xfrm>
              <a:off x="2590800" y="3185078"/>
              <a:ext cx="4197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400" b="1" dirty="0">
                  <a:solidFill>
                    <a:schemeClr val="bg1">
                      <a:lumMod val="65000"/>
                    </a:schemeClr>
                  </a:solidFill>
                  <a:latin typeface="Verdana" panose="020B0604030504040204" pitchFamily="34" charset="0"/>
                </a:rPr>
                <a:t>5.</a:t>
              </a:r>
              <a:endParaRPr lang="ru-RU" sz="1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78794" y="3077356"/>
              <a:ext cx="544007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lv-LV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</a:rPr>
                <a:t>Выписка со счета участника финансируемой государством пенсионной схемы (</a:t>
              </a:r>
              <a:r>
                <a:rPr lang="lv-LV" sz="1400" b="1" dirty="0" smtClean="0">
                  <a:solidFill>
                    <a:srgbClr val="297B4B"/>
                  </a:solidFill>
                  <a:latin typeface="Verdana" panose="020B0604030504040204" pitchFamily="34" charset="0"/>
                </a:rPr>
                <a:t>2-го уровня пенсий</a:t>
              </a:r>
              <a:r>
                <a:rPr lang="lv-LV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</a:rPr>
                <a:t>)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0968" y="3100841"/>
              <a:ext cx="571500" cy="47625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2590800" y="4182130"/>
            <a:ext cx="5943600" cy="523220"/>
            <a:chOff x="2590800" y="4089999"/>
            <a:chExt cx="5943600" cy="523220"/>
          </a:xfrm>
        </p:grpSpPr>
        <p:sp>
          <p:nvSpPr>
            <p:cNvPr id="14" name="TextBox 13"/>
            <p:cNvSpPr txBox="1"/>
            <p:nvPr/>
          </p:nvSpPr>
          <p:spPr>
            <a:xfrm>
              <a:off x="2590800" y="4197721"/>
              <a:ext cx="4197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400" b="1" dirty="0" smtClean="0">
                  <a:solidFill>
                    <a:schemeClr val="bg1">
                      <a:lumMod val="65000"/>
                    </a:schemeClr>
                  </a:solidFill>
                  <a:latin typeface="Verdana" panose="020B0604030504040204" pitchFamily="34" charset="0"/>
                </a:rPr>
                <a:t>7.</a:t>
              </a:r>
              <a:endParaRPr lang="ru-RU" sz="1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78794" y="4089999"/>
              <a:ext cx="495560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lv-LV" sz="1400" b="1" dirty="0">
                  <a:solidFill>
                    <a:srgbClr val="297B4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Регистрация </a:t>
              </a:r>
              <a:r>
                <a:rPr lang="lv-LV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 регистрах, которые ведутся</a:t>
              </a:r>
              <a:r>
                <a:rPr lang="lv-LV" sz="1400" b="1" dirty="0">
                  <a:solidFill>
                    <a:srgbClr val="297B4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Регистром предприятий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0968" y="4113484"/>
              <a:ext cx="571500" cy="476250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2590800" y="1247775"/>
            <a:ext cx="5943600" cy="476250"/>
            <a:chOff x="2590800" y="971550"/>
            <a:chExt cx="5943600" cy="476250"/>
          </a:xfrm>
        </p:grpSpPr>
        <p:sp>
          <p:nvSpPr>
            <p:cNvPr id="74" name="TextBox 73"/>
            <p:cNvSpPr txBox="1"/>
            <p:nvPr/>
          </p:nvSpPr>
          <p:spPr>
            <a:xfrm>
              <a:off x="3578794" y="1055787"/>
              <a:ext cx="495560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lv-LV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</a:rPr>
                <a:t>Подача </a:t>
              </a:r>
              <a:r>
                <a:rPr lang="lv-LV" sz="1400" b="1" dirty="0" smtClean="0">
                  <a:solidFill>
                    <a:srgbClr val="297B4B"/>
                  </a:solidFill>
                  <a:latin typeface="Verdana" panose="020B0604030504040204" pitchFamily="34" charset="0"/>
                </a:rPr>
                <a:t>декларации места жительства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590800" y="1055787"/>
              <a:ext cx="4197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400" b="1" dirty="0" smtClean="0">
                  <a:solidFill>
                    <a:schemeClr val="bg1">
                      <a:lumMod val="65000"/>
                    </a:schemeClr>
                  </a:solidFill>
                  <a:latin typeface="Verdana" panose="020B0604030504040204" pitchFamily="34" charset="0"/>
                </a:rPr>
                <a:t>1.</a:t>
              </a:r>
              <a:endParaRPr lang="ru-RU" sz="1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0968" y="971550"/>
              <a:ext cx="571500" cy="476250"/>
            </a:xfrm>
            <a:prstGeom prst="rect">
              <a:avLst/>
            </a:prstGeom>
          </p:spPr>
        </p:pic>
      </p:grp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2590800" y="305632"/>
            <a:ext cx="6094800" cy="541547"/>
          </a:xfrm>
        </p:spPr>
        <p:txBody>
          <a:bodyPr/>
          <a:lstStyle/>
          <a:p>
            <a:r>
              <a:rPr lang="lv-LV" altLang="en-US" sz="2400" dirty="0" err="1"/>
              <a:t>Наиболее</a:t>
            </a:r>
            <a:r>
              <a:rPr lang="lv-LV" altLang="en-US" sz="2400" dirty="0"/>
              <a:t> </a:t>
            </a:r>
            <a:r>
              <a:rPr lang="lv-LV" altLang="en-US" sz="2400" dirty="0" err="1" smtClean="0"/>
              <a:t>популярные</a:t>
            </a:r>
            <a:endParaRPr lang="lv-LV" altLang="en-US" sz="2400" dirty="0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590800" y="734803"/>
            <a:ext cx="6094800" cy="5415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sz="2400" dirty="0" smtClean="0"/>
              <a:t>е-</a:t>
            </a:r>
            <a:r>
              <a:rPr lang="lv-LV" sz="2400" dirty="0" err="1" smtClean="0"/>
              <a:t>услуги</a:t>
            </a:r>
            <a:r>
              <a:rPr lang="ru-RU" sz="2400" dirty="0" smtClean="0"/>
              <a:t>               </a:t>
            </a:r>
            <a:r>
              <a:rPr lang="lv-LV" sz="2400" dirty="0" smtClean="0"/>
              <a:t>, </a:t>
            </a:r>
            <a:r>
              <a:rPr lang="lv-LV" sz="2400" dirty="0"/>
              <a:t>2015</a:t>
            </a:r>
          </a:p>
        </p:txBody>
      </p:sp>
      <p:pic>
        <p:nvPicPr>
          <p:cNvPr id="35" name="Picture 34" descr="G:\VRAA_09102015\Vizuālie materiali\Prezentacijas\Ikonas\Latvija_logo_dark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734803"/>
            <a:ext cx="1425679" cy="571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311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A35EBBE-1F32-4234-95E9-4D264E1965CC}" type="slidenum">
              <a:rPr lang="en-US" altLang="en-US" smtClean="0"/>
              <a:pPr/>
              <a:t>15</a:t>
            </a:fld>
            <a:endParaRPr lang="ru-RU" altLang="en-US" smtClean="0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590800" y="285750"/>
            <a:ext cx="5943600" cy="7774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</a:rPr>
              <a:t>Преимущества е-услуг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90800" y="1276350"/>
            <a:ext cx="6094800" cy="1790697"/>
          </a:xfrm>
        </p:spPr>
        <p:txBody>
          <a:bodyPr>
            <a:normAutofit fontScale="92500"/>
          </a:bodyPr>
          <a:lstStyle/>
          <a:p>
            <a:pPr algn="just"/>
            <a:r>
              <a:rPr dirty="0" smtClean="0"/>
              <a:t>Е-услуги: услуги предоставляемые государством и самоуправлениями услуги в Интернете: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b="1" dirty="0" smtClean="0"/>
              <a:t>24/7</a:t>
            </a:r>
            <a:r>
              <a:rPr dirty="0" smtClean="0"/>
              <a:t> — в любое время;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b="1" dirty="0"/>
              <a:t>УДОБНО</a:t>
            </a:r>
            <a:r>
              <a:rPr dirty="0" smtClean="0"/>
              <a:t> — в любом месте;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b="1" dirty="0"/>
              <a:t>БЕЗОПАСНО</a:t>
            </a:r>
            <a:r>
              <a:rPr dirty="0" smtClean="0"/>
              <a:t> — с безопасным доступом и идентификацией лица;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b="1" dirty="0"/>
              <a:t>ПРОСТО</a:t>
            </a:r>
            <a:r>
              <a:rPr dirty="0" smtClean="0"/>
              <a:t> — можно произвести оплату при </a:t>
            </a:r>
            <a:r>
              <a:rPr dirty="0" err="1" smtClean="0"/>
              <a:t>необходимости</a:t>
            </a:r>
            <a:r>
              <a:rPr dirty="0" smtClean="0"/>
              <a:t>.</a:t>
            </a:r>
            <a:endParaRPr lang="ru-RU" dirty="0"/>
          </a:p>
        </p:txBody>
      </p:sp>
      <p:sp>
        <p:nvSpPr>
          <p:cNvPr id="2" name="AutoShape 2" descr="https://mail.stikpoint.net/service/home/~/?auth=co&amp;loc=en_GB&amp;id=202196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80" y="3105150"/>
            <a:ext cx="214884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 bwMode="auto">
          <a:xfrm>
            <a:off x="8534400" y="4743450"/>
            <a:ext cx="3048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16</a:t>
            </a:fld>
            <a:endParaRPr lang="ru-RU" alt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0"/>
            <a:ext cx="6096000" cy="777482"/>
          </a:xfrm>
        </p:spPr>
        <p:txBody>
          <a:bodyPr>
            <a:noAutofit/>
          </a:bodyPr>
          <a:lstStyle/>
          <a:p>
            <a:r>
              <a:rPr lang="lv-LV" sz="2400" dirty="0" smtClean="0"/>
              <a:t>Е-услуги экономят деньги</a:t>
            </a:r>
            <a:endParaRPr lang="ru-RU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90800" y="1123950"/>
            <a:ext cx="2992774" cy="3306633"/>
            <a:chOff x="2547881" y="1123950"/>
            <a:chExt cx="2992774" cy="3306633"/>
          </a:xfrm>
        </p:grpSpPr>
        <p:grpSp>
          <p:nvGrpSpPr>
            <p:cNvPr id="31" name="Group 30"/>
            <p:cNvGrpSpPr/>
            <p:nvPr/>
          </p:nvGrpSpPr>
          <p:grpSpPr>
            <a:xfrm>
              <a:off x="3124200" y="1123950"/>
              <a:ext cx="1840136" cy="2467032"/>
              <a:chOff x="340180" y="1859550"/>
              <a:chExt cx="2160000" cy="2697865"/>
            </a:xfrm>
          </p:grpSpPr>
          <p:pic>
            <p:nvPicPr>
              <p:cNvPr id="32" name="Picture 2" descr="C:\Users\Linda\Desktop\VRAA_ikonas\VRAA_izmaksa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0180" y="1859550"/>
                <a:ext cx="2160000" cy="2087998"/>
              </a:xfrm>
              <a:prstGeom prst="rect">
                <a:avLst/>
              </a:prstGeom>
              <a:noFill/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340180" y="4095750"/>
                <a:ext cx="216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v-LV" sz="1200" dirty="0" smtClean="0">
                    <a:latin typeface="Verdana" pitchFamily="34" charset="0"/>
                  </a:rPr>
                  <a:t>Расходы на оказание услуги</a:t>
                </a:r>
                <a:endParaRPr lang="ru-RU" sz="12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2547881" y="3784252"/>
              <a:ext cx="2992774" cy="646331"/>
            </a:xfrm>
            <a:prstGeom prst="rect">
              <a:avLst/>
            </a:prstGeom>
          </p:spPr>
          <p:txBody>
            <a:bodyPr wrap="square" lIns="0" rIns="0" anchor="ctr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lv-LV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Расходы на оказание &gt; 5,50 EUR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lv-LV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Время для учреждения — 15 минут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lv-LV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Время для человека — 1 час</a:t>
              </a:r>
              <a:endPara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91200" y="1298155"/>
            <a:ext cx="2895600" cy="3132428"/>
            <a:chOff x="5563000" y="1298155"/>
            <a:chExt cx="2895600" cy="3132428"/>
          </a:xfrm>
        </p:grpSpPr>
        <p:grpSp>
          <p:nvGrpSpPr>
            <p:cNvPr id="38" name="Group 37"/>
            <p:cNvGrpSpPr/>
            <p:nvPr/>
          </p:nvGrpSpPr>
          <p:grpSpPr>
            <a:xfrm>
              <a:off x="6096000" y="1298155"/>
              <a:ext cx="1829600" cy="2236200"/>
              <a:chOff x="2335800" y="1859550"/>
              <a:chExt cx="2160000" cy="2697865"/>
            </a:xfrm>
          </p:grpSpPr>
          <p:pic>
            <p:nvPicPr>
              <p:cNvPr id="39" name="Picture 3" descr="C:\Users\Linda\Desktop\VRAA_ikonas\VRAA_izmaksas_2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35800" y="1859550"/>
                <a:ext cx="2160000" cy="2087998"/>
              </a:xfrm>
              <a:prstGeom prst="rect">
                <a:avLst/>
              </a:prstGeom>
              <a:noFill/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2407800" y="4095750"/>
                <a:ext cx="201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v-LV" sz="1200" dirty="0" smtClean="0">
                    <a:latin typeface="Verdana" pitchFamily="34" charset="0"/>
                  </a:rPr>
                  <a:t>Оказание услуги на Latvija.lv</a:t>
                </a:r>
                <a:endParaRPr lang="ru-RU" sz="12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5563000" y="3784252"/>
              <a:ext cx="2895600" cy="646331"/>
            </a:xfrm>
            <a:prstGeom prst="rect">
              <a:avLst/>
            </a:prstGeom>
          </p:spPr>
          <p:txBody>
            <a:bodyPr wrap="square" lIns="0" rIns="0" anchor="ctr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lv-LV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Расходы на оказание &lt;</a:t>
              </a:r>
              <a:r>
                <a:rPr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lv-LV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1,40 EUR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lv-LV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Время для учреждения — 0 минут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lv-LV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Время для человека — 15 минут</a:t>
              </a:r>
              <a:endPara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108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 bwMode="auto">
          <a:xfrm>
            <a:off x="8534400" y="4743450"/>
            <a:ext cx="3048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17</a:t>
            </a:fld>
            <a:endParaRPr lang="ru-RU" altLang="en-US" dirty="0" smtClean="0"/>
          </a:p>
        </p:txBody>
      </p:sp>
      <p:grpSp>
        <p:nvGrpSpPr>
          <p:cNvPr id="42" name="Group 41"/>
          <p:cNvGrpSpPr/>
          <p:nvPr/>
        </p:nvGrpSpPr>
        <p:grpSpPr>
          <a:xfrm>
            <a:off x="2667000" y="860285"/>
            <a:ext cx="2667000" cy="2854212"/>
            <a:chOff x="4444500" y="1931550"/>
            <a:chExt cx="2667000" cy="2854212"/>
          </a:xfrm>
        </p:grpSpPr>
        <p:pic>
          <p:nvPicPr>
            <p:cNvPr id="43" name="Picture 4" descr="C:\Users\Linda\Desktop\VRAA_ikonas\VRAA_UR_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49300" y="1931550"/>
              <a:ext cx="2160000" cy="2088000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4444500" y="4024015"/>
              <a:ext cx="2667000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lv-LV" sz="1100" dirty="0">
                  <a:latin typeface="Verdana" panose="020B0604030504040204" pitchFamily="34" charset="0"/>
                </a:rPr>
                <a:t>Раньше: предприниматели должны были посетить три учреждения, чтобы подать справки для тендера</a:t>
              </a:r>
            </a:p>
            <a:p>
              <a:pPr algn="ctr"/>
              <a:endParaRPr lang="ru-RU" sz="105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019800" y="860285"/>
            <a:ext cx="2160000" cy="2861906"/>
            <a:chOff x="6907800" y="1931550"/>
            <a:chExt cx="2160000" cy="2861906"/>
          </a:xfrm>
        </p:grpSpPr>
        <p:pic>
          <p:nvPicPr>
            <p:cNvPr id="47" name="Picture 5" descr="C:\Users\Linda\Desktop\VRAA_ikonas\VRAA_UR_0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07800" y="1931550"/>
              <a:ext cx="2160000" cy="2088000"/>
            </a:xfrm>
            <a:prstGeom prst="rect">
              <a:avLst/>
            </a:prstGeom>
            <a:noFill/>
          </p:spPr>
        </p:pic>
        <p:sp>
          <p:nvSpPr>
            <p:cNvPr id="48" name="TextBox 47"/>
            <p:cNvSpPr txBox="1"/>
            <p:nvPr/>
          </p:nvSpPr>
          <p:spPr>
            <a:xfrm>
              <a:off x="6943800" y="4024015"/>
              <a:ext cx="2088000" cy="76944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lvl="1" algn="ctr"/>
              <a:r>
                <a:rPr lang="lv-LV" sz="1100" dirty="0">
                  <a:latin typeface="Verdana" panose="020B0604030504040204" pitchFamily="34" charset="0"/>
                </a:rPr>
                <a:t>Сейчас: учреждения сами получают информацию из регистров без вовлечения предпринимателя</a:t>
              </a:r>
            </a:p>
            <a:p>
              <a:pPr algn="ctr"/>
              <a:endPara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590800" y="3765143"/>
            <a:ext cx="60948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lv-LV" sz="1300" dirty="0" smtClean="0">
                <a:latin typeface="Verdana" panose="020B0604030504040204" pitchFamily="34" charset="0"/>
              </a:rPr>
              <a:t>Выгода: 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lv-LV" sz="1300" dirty="0" smtClean="0">
                <a:latin typeface="Verdana" panose="020B0604030504040204" pitchFamily="34" charset="0"/>
              </a:rPr>
              <a:t>один предприниматель экономит полный рабочий день одного работника — или 1 млн. евро в год все предприятия вместе;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lv-LV" sz="1300" dirty="0" smtClean="0">
                <a:latin typeface="Verdana" panose="020B0604030504040204" pitchFamily="34" charset="0"/>
              </a:rPr>
              <a:t>государственные учреждения экономят 14 рабочих ставок, которые были бы потрачены на выдачу справок.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90800" y="285750"/>
            <a:ext cx="6094800" cy="777479"/>
          </a:xfrm>
        </p:spPr>
        <p:txBody>
          <a:bodyPr>
            <a:normAutofit/>
          </a:bodyPr>
          <a:lstStyle/>
          <a:p>
            <a:r>
              <a:rPr lang="lv-LV" altLang="en-US" sz="2400" dirty="0" smtClean="0"/>
              <a:t>Е-услуги экономят время</a:t>
            </a:r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020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0800" y="1123950"/>
            <a:ext cx="1800000" cy="2914485"/>
            <a:chOff x="3220045" y="1236465"/>
            <a:chExt cx="1800000" cy="2914485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 bwMode="auto">
            <a:xfrm>
              <a:off x="3220045" y="3790950"/>
              <a:ext cx="1800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bIns="46800"/>
            <a:lstStyle>
              <a:lvl1pPr marL="342900" indent="-3429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lvl="1" indent="0" algn="ctr">
                <a:spcBef>
                  <a:spcPct val="20000"/>
                </a:spcBef>
                <a:buClr>
                  <a:schemeClr val="tx1"/>
                </a:buClr>
                <a:buSzPct val="100000"/>
              </a:pPr>
              <a:r>
                <a:rPr lang="ru-RU" altLang="lv-LV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Читают новости он-лайн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422742" y="1236465"/>
              <a:ext cx="1394606" cy="2537089"/>
              <a:chOff x="3351631" y="1236465"/>
              <a:chExt cx="1394606" cy="2537089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351631" y="1236465"/>
                <a:ext cx="685800" cy="2537089"/>
                <a:chOff x="3351631" y="1101461"/>
                <a:chExt cx="685800" cy="2537089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3351631" y="1394993"/>
                  <a:ext cx="685800" cy="2066400"/>
                </a:xfrm>
                <a:prstGeom prst="rect">
                  <a:avLst/>
                </a:prstGeom>
                <a:solidFill>
                  <a:srgbClr val="297B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v-LV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23" name="Content Placeholder 2"/>
                <p:cNvSpPr txBox="1">
                  <a:spLocks/>
                </p:cNvSpPr>
                <p:nvPr/>
              </p:nvSpPr>
              <p:spPr bwMode="auto">
                <a:xfrm>
                  <a:off x="3389731" y="1101461"/>
                  <a:ext cx="609600" cy="28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marL="171450" lvl="1" indent="-171450" algn="ctr">
                    <a:buClr>
                      <a:schemeClr val="tx1"/>
                    </a:buClr>
                    <a:buSzPct val="100000"/>
                  </a:pPr>
                  <a:r>
                    <a:rPr lang="lv-LV" altLang="lv-LV" sz="1600" b="1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86</a:t>
                  </a:r>
                  <a:r>
                    <a:rPr lang="lv-LV" altLang="lv-LV" sz="1600" b="1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%</a:t>
                  </a:r>
                  <a:endParaRPr lang="lv-LV" altLang="lv-LV" sz="1600" b="1" dirty="0" smtClean="0">
                    <a:solidFill>
                      <a:srgbClr val="4C444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24" name="Content Placeholder 2"/>
                <p:cNvSpPr txBox="1">
                  <a:spLocks/>
                </p:cNvSpPr>
                <p:nvPr/>
              </p:nvSpPr>
              <p:spPr bwMode="auto">
                <a:xfrm>
                  <a:off x="3449497" y="3422550"/>
                  <a:ext cx="490068" cy="216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rIns="0" bIns="46800"/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marL="0" lvl="1" indent="0" algn="ctr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</a:pPr>
                  <a:r>
                    <a:rPr lang="ru-RU" altLang="lv-LV" sz="100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Латвия</a:t>
                  </a:r>
                  <a:endParaRPr lang="lv-LV" altLang="lv-LV" sz="1000" dirty="0" smtClean="0">
                    <a:solidFill>
                      <a:srgbClr val="4C444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4060437" y="1693868"/>
                <a:ext cx="685800" cy="2079686"/>
                <a:chOff x="4077765" y="1558864"/>
                <a:chExt cx="685800" cy="2079686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4077765" y="1847812"/>
                  <a:ext cx="685800" cy="1613581"/>
                </a:xfrm>
                <a:prstGeom prst="rect">
                  <a:avLst/>
                </a:prstGeom>
                <a:solidFill>
                  <a:srgbClr val="ADDE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v-LV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20" name="Content Placeholder 2"/>
                <p:cNvSpPr txBox="1">
                  <a:spLocks/>
                </p:cNvSpPr>
                <p:nvPr/>
              </p:nvSpPr>
              <p:spPr bwMode="auto">
                <a:xfrm>
                  <a:off x="4115865" y="1558864"/>
                  <a:ext cx="609600" cy="2868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marL="171450" lvl="1" indent="-171450" algn="ctr">
                    <a:buClr>
                      <a:schemeClr val="tx1"/>
                    </a:buClr>
                    <a:buSzPct val="100000"/>
                  </a:pPr>
                  <a:r>
                    <a:rPr lang="lv-LV" altLang="lv-LV" sz="1600" b="1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67%</a:t>
                  </a:r>
                  <a:endParaRPr lang="lv-LV" altLang="lv-LV" sz="1600" b="1" dirty="0" smtClean="0">
                    <a:solidFill>
                      <a:srgbClr val="4C444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21" name="Content Placeholder 2"/>
                <p:cNvSpPr txBox="1">
                  <a:spLocks/>
                </p:cNvSpPr>
                <p:nvPr/>
              </p:nvSpPr>
              <p:spPr bwMode="auto">
                <a:xfrm>
                  <a:off x="4175631" y="3422550"/>
                  <a:ext cx="490068" cy="216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rIns="0" bIns="46800"/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marL="0" lvl="1" indent="0" algn="ctr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</a:pPr>
                  <a:r>
                    <a:rPr lang="ru-RU" altLang="lv-LV" sz="100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ЕС</a:t>
                  </a:r>
                  <a:endParaRPr lang="lv-LV" altLang="lv-LV" sz="1000" dirty="0" smtClean="0">
                    <a:solidFill>
                      <a:srgbClr val="4C444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4609538" y="1393751"/>
            <a:ext cx="2057400" cy="2641426"/>
            <a:chOff x="4691284" y="1506266"/>
            <a:chExt cx="2057400" cy="2641426"/>
          </a:xfrm>
        </p:grpSpPr>
        <p:sp>
          <p:nvSpPr>
            <p:cNvPr id="27" name="Content Placeholder 2"/>
            <p:cNvSpPr txBox="1">
              <a:spLocks/>
            </p:cNvSpPr>
            <p:nvPr/>
          </p:nvSpPr>
          <p:spPr bwMode="auto">
            <a:xfrm>
              <a:off x="4691284" y="3787692"/>
              <a:ext cx="20574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bIns="46800"/>
            <a:lstStyle>
              <a:lvl1pPr marL="342900" indent="-3429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lvl="1" indent="0" algn="ctr">
                <a:spcBef>
                  <a:spcPct val="20000"/>
                </a:spcBef>
                <a:buClr>
                  <a:schemeClr val="tx1"/>
                </a:buClr>
                <a:buSzPct val="100000"/>
              </a:pPr>
              <a:r>
                <a:rPr lang="ru-RU" altLang="lv-LV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Используют </a:t>
              </a:r>
              <a:r>
                <a:rPr lang="ru-RU" altLang="lv-LV" sz="11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интернет-банк</a:t>
              </a:r>
              <a:endParaRPr lang="lv-LV" altLang="lv-LV" sz="1100" dirty="0" smtClean="0">
                <a:solidFill>
                  <a:srgbClr val="4C44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lvl="1">
                <a:spcBef>
                  <a:spcPct val="20000"/>
                </a:spcBef>
                <a:buClr>
                  <a:srgbClr val="297B4B"/>
                </a:buClr>
                <a:buSzPct val="130000"/>
                <a:buFont typeface="Wingdings" panose="05000000000000000000" pitchFamily="2" charset="2"/>
                <a:buChar char="§"/>
              </a:pPr>
              <a:endParaRPr lang="lv-LV" altLang="lv-LV" sz="1100" dirty="0" smtClean="0">
                <a:solidFill>
                  <a:srgbClr val="4C44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023243" y="1506266"/>
              <a:ext cx="1394606" cy="2267288"/>
              <a:chOff x="5281200" y="1506266"/>
              <a:chExt cx="1394606" cy="2267288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5281200" y="1506266"/>
                <a:ext cx="685800" cy="2267288"/>
                <a:chOff x="4979487" y="1371262"/>
                <a:chExt cx="685800" cy="2267288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4979487" y="1661393"/>
                  <a:ext cx="685800" cy="1800000"/>
                </a:xfrm>
                <a:prstGeom prst="rect">
                  <a:avLst/>
                </a:prstGeom>
                <a:solidFill>
                  <a:srgbClr val="297B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v-LV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36" name="Content Placeholder 2"/>
                <p:cNvSpPr txBox="1">
                  <a:spLocks/>
                </p:cNvSpPr>
                <p:nvPr/>
              </p:nvSpPr>
              <p:spPr bwMode="auto">
                <a:xfrm>
                  <a:off x="5017587" y="1371262"/>
                  <a:ext cx="609600" cy="28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marL="171450" lvl="1" indent="-171450" algn="ctr">
                    <a:buClr>
                      <a:schemeClr val="tx1"/>
                    </a:buClr>
                    <a:buSzPct val="100000"/>
                  </a:pPr>
                  <a:r>
                    <a:rPr lang="lv-LV" altLang="lv-LV" sz="1600" b="1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75%</a:t>
                  </a:r>
                  <a:endParaRPr lang="lv-LV" altLang="lv-LV" sz="1600" b="1" dirty="0" smtClean="0">
                    <a:solidFill>
                      <a:srgbClr val="4C444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37" name="Content Placeholder 2"/>
                <p:cNvSpPr txBox="1">
                  <a:spLocks/>
                </p:cNvSpPr>
                <p:nvPr/>
              </p:nvSpPr>
              <p:spPr bwMode="auto">
                <a:xfrm>
                  <a:off x="5077353" y="3422550"/>
                  <a:ext cx="490068" cy="216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rIns="0" bIns="46800"/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marL="0" lvl="1" indent="0" algn="ctr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</a:pPr>
                  <a:r>
                    <a:rPr lang="ru-RU" altLang="lv-LV" sz="100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Латвия</a:t>
                  </a:r>
                  <a:endParaRPr lang="lv-LV" altLang="lv-LV" sz="1000" dirty="0" smtClean="0">
                    <a:solidFill>
                      <a:srgbClr val="4C444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5990006" y="1940397"/>
                <a:ext cx="685800" cy="1833157"/>
                <a:chOff x="5693685" y="1805393"/>
                <a:chExt cx="685800" cy="1833157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5693685" y="2093393"/>
                  <a:ext cx="685800" cy="1368000"/>
                </a:xfrm>
                <a:prstGeom prst="rect">
                  <a:avLst/>
                </a:prstGeom>
                <a:solidFill>
                  <a:srgbClr val="ADDE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v-LV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33" name="Content Placeholder 2"/>
                <p:cNvSpPr txBox="1">
                  <a:spLocks/>
                </p:cNvSpPr>
                <p:nvPr/>
              </p:nvSpPr>
              <p:spPr bwMode="auto">
                <a:xfrm>
                  <a:off x="5731785" y="1805393"/>
                  <a:ext cx="609600" cy="28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marL="171450" lvl="1" indent="-171450" algn="ctr">
                    <a:buClr>
                      <a:schemeClr val="tx1"/>
                    </a:buClr>
                    <a:buSzPct val="100000"/>
                  </a:pPr>
                  <a:r>
                    <a:rPr lang="lv-LV" altLang="lv-LV" sz="1600" b="1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57%</a:t>
                  </a:r>
                  <a:endParaRPr lang="lv-LV" altLang="lv-LV" sz="1600" b="1" dirty="0" smtClean="0">
                    <a:solidFill>
                      <a:srgbClr val="4C444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34" name="Content Placeholder 2"/>
                <p:cNvSpPr txBox="1">
                  <a:spLocks/>
                </p:cNvSpPr>
                <p:nvPr/>
              </p:nvSpPr>
              <p:spPr bwMode="auto">
                <a:xfrm>
                  <a:off x="5791551" y="3422550"/>
                  <a:ext cx="490068" cy="216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rIns="0" bIns="46800"/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marL="0" lvl="1" indent="0" algn="ctr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</a:pPr>
                  <a:r>
                    <a:rPr lang="ru-RU" altLang="lv-LV" sz="100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ЕС</a:t>
                  </a:r>
                  <a:endParaRPr lang="lv-LV" altLang="lv-LV" sz="1000" dirty="0" smtClean="0">
                    <a:solidFill>
                      <a:srgbClr val="4C444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38" name="Group 37"/>
          <p:cNvGrpSpPr/>
          <p:nvPr/>
        </p:nvGrpSpPr>
        <p:grpSpPr>
          <a:xfrm>
            <a:off x="6886800" y="1502112"/>
            <a:ext cx="1800000" cy="2536323"/>
            <a:chOff x="6615684" y="1614627"/>
            <a:chExt cx="1800000" cy="2536323"/>
          </a:xfrm>
        </p:grpSpPr>
        <p:sp>
          <p:nvSpPr>
            <p:cNvPr id="39" name="Content Placeholder 2"/>
            <p:cNvSpPr txBox="1">
              <a:spLocks/>
            </p:cNvSpPr>
            <p:nvPr/>
          </p:nvSpPr>
          <p:spPr bwMode="auto">
            <a:xfrm>
              <a:off x="6615684" y="3790950"/>
              <a:ext cx="1800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bIns="46800"/>
            <a:lstStyle>
              <a:lvl1pPr marL="342900" indent="-3429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lvl="1" indent="0" algn="ctr">
                <a:spcBef>
                  <a:spcPct val="20000"/>
                </a:spcBef>
                <a:buClr>
                  <a:schemeClr val="tx1"/>
                </a:buClr>
                <a:buSzPct val="100000"/>
              </a:pPr>
              <a:r>
                <a:rPr lang="ru-RU" altLang="lv-LV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Используют социальные </a:t>
              </a:r>
              <a:r>
                <a:rPr lang="ru-RU" altLang="lv-LV" sz="11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сети</a:t>
              </a:r>
              <a:endParaRPr lang="lv-LV" altLang="lv-LV" sz="1100" dirty="0" smtClean="0">
                <a:solidFill>
                  <a:srgbClr val="4C44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lvl="1">
                <a:spcBef>
                  <a:spcPct val="20000"/>
                </a:spcBef>
                <a:buClr>
                  <a:srgbClr val="297B4B"/>
                </a:buClr>
                <a:buSzPct val="130000"/>
                <a:buFont typeface="Wingdings" panose="05000000000000000000" pitchFamily="2" charset="2"/>
                <a:buChar char="§"/>
              </a:pPr>
              <a:endParaRPr lang="lv-LV" altLang="lv-LV" sz="1100" dirty="0" smtClean="0">
                <a:solidFill>
                  <a:srgbClr val="4C44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6818381" y="1614627"/>
              <a:ext cx="1394606" cy="2158927"/>
              <a:chOff x="7071476" y="1614627"/>
              <a:chExt cx="1394606" cy="2158927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7071476" y="1614627"/>
                <a:ext cx="685800" cy="2158927"/>
                <a:chOff x="6697167" y="1479623"/>
                <a:chExt cx="685800" cy="2158927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6697167" y="1769393"/>
                  <a:ext cx="685800" cy="1692000"/>
                </a:xfrm>
                <a:prstGeom prst="rect">
                  <a:avLst/>
                </a:prstGeom>
                <a:solidFill>
                  <a:srgbClr val="297B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v-LV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47" name="Content Placeholder 2"/>
                <p:cNvSpPr txBox="1">
                  <a:spLocks/>
                </p:cNvSpPr>
                <p:nvPr/>
              </p:nvSpPr>
              <p:spPr bwMode="auto">
                <a:xfrm>
                  <a:off x="6735267" y="1479623"/>
                  <a:ext cx="609600" cy="28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marL="171450" lvl="1" indent="-171450" algn="ctr">
                    <a:buClr>
                      <a:schemeClr val="tx1"/>
                    </a:buClr>
                    <a:buSzPct val="100000"/>
                  </a:pPr>
                  <a:r>
                    <a:rPr lang="lv-LV" altLang="lv-LV" sz="1600" b="1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70%</a:t>
                  </a:r>
                  <a:endParaRPr lang="lv-LV" altLang="lv-LV" sz="1600" b="1" dirty="0" smtClean="0">
                    <a:solidFill>
                      <a:srgbClr val="4C444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48" name="Content Placeholder 2"/>
                <p:cNvSpPr txBox="1">
                  <a:spLocks/>
                </p:cNvSpPr>
                <p:nvPr/>
              </p:nvSpPr>
              <p:spPr bwMode="auto">
                <a:xfrm>
                  <a:off x="6795033" y="3422550"/>
                  <a:ext cx="490068" cy="216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rIns="0" bIns="46800"/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marL="0" lvl="1" indent="0" algn="ctr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</a:pPr>
                  <a:r>
                    <a:rPr lang="ru-RU" altLang="lv-LV" sz="100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Латвия</a:t>
                  </a:r>
                  <a:endParaRPr lang="lv-LV" altLang="lv-LV" sz="1000" dirty="0" smtClean="0">
                    <a:solidFill>
                      <a:srgbClr val="4C444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7780282" y="1921832"/>
                <a:ext cx="685800" cy="1851722"/>
                <a:chOff x="7475700" y="1786828"/>
                <a:chExt cx="685800" cy="1851722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7475700" y="2075393"/>
                  <a:ext cx="685800" cy="1386000"/>
                </a:xfrm>
                <a:prstGeom prst="rect">
                  <a:avLst/>
                </a:prstGeom>
                <a:solidFill>
                  <a:srgbClr val="ADDE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v-LV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44" name="Content Placeholder 2"/>
                <p:cNvSpPr txBox="1">
                  <a:spLocks/>
                </p:cNvSpPr>
                <p:nvPr/>
              </p:nvSpPr>
              <p:spPr bwMode="auto">
                <a:xfrm>
                  <a:off x="7513800" y="1786828"/>
                  <a:ext cx="609600" cy="28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marL="171450" lvl="1" indent="-171450" algn="ctr">
                    <a:buClr>
                      <a:schemeClr val="tx1"/>
                    </a:buClr>
                    <a:buSzPct val="100000"/>
                  </a:pPr>
                  <a:r>
                    <a:rPr lang="lv-LV" altLang="lv-LV" sz="1600" b="1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58%</a:t>
                  </a:r>
                  <a:endParaRPr lang="lv-LV" altLang="lv-LV" sz="1600" b="1" dirty="0" smtClean="0">
                    <a:solidFill>
                      <a:srgbClr val="4C444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45" name="Content Placeholder 2"/>
                <p:cNvSpPr txBox="1">
                  <a:spLocks/>
                </p:cNvSpPr>
                <p:nvPr/>
              </p:nvSpPr>
              <p:spPr bwMode="auto">
                <a:xfrm>
                  <a:off x="7573566" y="3422550"/>
                  <a:ext cx="490068" cy="216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rIns="0" bIns="46800"/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marL="0" lvl="1" indent="0" algn="ctr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</a:pPr>
                  <a:r>
                    <a:rPr lang="ru-RU" altLang="lv-LV" sz="100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ЕС</a:t>
                  </a:r>
                  <a:endParaRPr lang="lv-LV" altLang="lv-LV" sz="1000" dirty="0" smtClean="0">
                    <a:solidFill>
                      <a:srgbClr val="4C444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209550"/>
            <a:ext cx="6096000" cy="777482"/>
          </a:xfrm>
        </p:spPr>
        <p:txBody>
          <a:bodyPr>
            <a:noAutofit/>
          </a:bodyPr>
          <a:lstStyle/>
          <a:p>
            <a:r>
              <a:rPr lang="lv-LV" sz="2200" dirty="0" smtClean="0"/>
              <a:t>Жители Латвии готовы к общению с государством в Интернете</a:t>
            </a:r>
            <a:endParaRPr lang="ru-RU" sz="22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 bwMode="auto">
          <a:xfrm>
            <a:off x="8534400" y="4743450"/>
            <a:ext cx="3048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18</a:t>
            </a:fld>
            <a:endParaRPr lang="ru-RU" altLang="en-US" dirty="0" smtClean="0"/>
          </a:p>
        </p:txBody>
      </p:sp>
      <p:sp>
        <p:nvSpPr>
          <p:cNvPr id="29" name="Rectangle 28"/>
          <p:cNvSpPr/>
          <p:nvPr/>
        </p:nvSpPr>
        <p:spPr>
          <a:xfrm>
            <a:off x="2590800" y="4855518"/>
            <a:ext cx="5715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</a:rPr>
              <a:t>МЗОСРЗ, Индекс цифровой экономики и общества ЕК 2015  </a:t>
            </a:r>
            <a:endParaRPr lang="ru-RU" sz="1000" i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2590800" y="4079760"/>
            <a:ext cx="6248400" cy="66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46800"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71450" lvl="1" indent="-171450" algn="just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lv-LV" altLang="lv-LV" sz="1100" dirty="0" smtClean="0">
                <a:latin typeface="Verdana" panose="020B0604030504040204" pitchFamily="34" charset="0"/>
              </a:rPr>
              <a:t>72% регулярно используют Интернет (75% в среднем по ЕС)</a:t>
            </a:r>
          </a:p>
          <a:p>
            <a:pPr marL="171450" lvl="1" indent="-171450" algn="just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lv-LV" altLang="lv-LV" sz="1100" dirty="0" smtClean="0">
                <a:latin typeface="Verdana" panose="020B0604030504040204" pitchFamily="34" charset="0"/>
              </a:rPr>
              <a:t>25% используют государственные е-услуги (33% в среднем по ЕС)</a:t>
            </a:r>
          </a:p>
          <a:p>
            <a:pPr marL="171450" lvl="1" indent="-171450" algn="just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lv-LV" altLang="lv-LV" sz="1100" dirty="0">
                <a:latin typeface="Verdana" panose="020B0604030504040204" pitchFamily="34" charset="0"/>
              </a:rPr>
              <a:t>90% </a:t>
            </a:r>
            <a:r>
              <a:rPr lang="lv-LV" sz="1100" dirty="0">
                <a:latin typeface="Verdana" panose="020B0604030504040204" pitchFamily="34" charset="0"/>
              </a:rPr>
              <a:t>пользователей е-услуг признают, что они облегчили им повседневную жизнь </a:t>
            </a:r>
            <a:endParaRPr lang="ru-RU" altLang="lv-LV" sz="1100" dirty="0" smtClean="0">
              <a:solidFill>
                <a:srgbClr val="4C444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ct val="20000"/>
              </a:spcBef>
              <a:buClr>
                <a:srgbClr val="297B4B"/>
              </a:buClr>
              <a:buSzPct val="130000"/>
              <a:buFont typeface="Wingdings" panose="05000000000000000000" pitchFamily="2" charset="2"/>
              <a:buChar char="§"/>
            </a:pPr>
            <a:endParaRPr lang="ru-RU" altLang="lv-LV" sz="1100" dirty="0" smtClean="0">
              <a:solidFill>
                <a:srgbClr val="4C444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4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0"/>
            <a:ext cx="6096000" cy="914400"/>
          </a:xfrm>
        </p:spPr>
        <p:txBody>
          <a:bodyPr>
            <a:noAutofit/>
          </a:bodyPr>
          <a:lstStyle/>
          <a:p>
            <a:pPr algn="just"/>
            <a:r>
              <a:rPr lang="lv-LV" sz="2400" dirty="0" smtClean="0"/>
              <a:t>Освоению е-услуг препятствует страх ошибиться и привычка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 bwMode="auto">
          <a:xfrm>
            <a:off x="8534400" y="4743450"/>
            <a:ext cx="3048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19</a:t>
            </a:fld>
            <a:endParaRPr lang="ru-RU" altLang="en-US" dirty="0" smtClean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2591400" y="4095750"/>
            <a:ext cx="609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46800"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71450" lvl="1" indent="-171450" algn="ctr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lv-LV" altLang="lv-LV" sz="1200" b="1" dirty="0" smtClean="0">
                <a:latin typeface="Verdana" panose="020B0604030504040204" pitchFamily="34" charset="0"/>
              </a:rPr>
              <a:t>Почему бы не выбрать использование предоставляемых государством и самоуправлениями </a:t>
            </a:r>
            <a:r>
              <a:rPr lang="lv-LV" altLang="lv-LV" sz="1200" b="1" dirty="0" err="1" smtClean="0">
                <a:latin typeface="Verdana" panose="020B0604030504040204" pitchFamily="34" charset="0"/>
              </a:rPr>
              <a:t>услуг</a:t>
            </a:r>
            <a:r>
              <a:rPr lang="lv-LV" altLang="lv-LV" sz="1200" b="1" dirty="0" smtClean="0">
                <a:latin typeface="Verdana" panose="020B0604030504040204" pitchFamily="34" charset="0"/>
              </a:rPr>
              <a:t> </a:t>
            </a:r>
            <a:r>
              <a:rPr lang="lv-LV" altLang="lv-LV" sz="1200" b="1" dirty="0" err="1" smtClean="0">
                <a:latin typeface="Verdana" panose="020B0604030504040204" pitchFamily="34" charset="0"/>
              </a:rPr>
              <a:t>электронно</a:t>
            </a:r>
            <a:r>
              <a:rPr lang="lv-LV" altLang="lv-LV" sz="1200" b="1" dirty="0" smtClean="0">
                <a:latin typeface="Verdana" panose="020B0604030504040204" pitchFamily="34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90800" y="4658904"/>
            <a:ext cx="609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</a:rPr>
              <a:t>Проведенное МЗОСРЗ (Министерством защиты окружающей среды и регионального развития) исследование общественного мнения об использовании е-услуг в Латвии</a:t>
            </a:r>
            <a:endParaRPr lang="ru-RU" sz="1000" i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590800" y="1403644"/>
            <a:ext cx="2286000" cy="2582306"/>
            <a:chOff x="2842404" y="1403644"/>
            <a:chExt cx="2286000" cy="2582306"/>
          </a:xfrm>
        </p:grpSpPr>
        <p:sp>
          <p:nvSpPr>
            <p:cNvPr id="30" name="Content Placeholder 2"/>
            <p:cNvSpPr txBox="1">
              <a:spLocks/>
            </p:cNvSpPr>
            <p:nvPr/>
          </p:nvSpPr>
          <p:spPr bwMode="auto">
            <a:xfrm>
              <a:off x="2842404" y="3409950"/>
              <a:ext cx="228600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bIns="46800"/>
            <a:lstStyle>
              <a:lvl1pPr marL="342900" indent="-3429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lvl="1" indent="0" algn="ctr">
                <a:spcBef>
                  <a:spcPct val="20000"/>
                </a:spcBef>
                <a:buClr>
                  <a:schemeClr val="tx1"/>
                </a:buClr>
                <a:buSzPct val="100000"/>
              </a:pPr>
              <a:r>
                <a:rPr lang="ru-RU" altLang="lv-LV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Лучше лично обсудить интересующие вопросы, чтобы избежать недоразумений</a:t>
              </a:r>
            </a:p>
            <a:p>
              <a:pPr lvl="1">
                <a:spcBef>
                  <a:spcPct val="20000"/>
                </a:spcBef>
                <a:buClr>
                  <a:srgbClr val="297B4B"/>
                </a:buClr>
                <a:buSzPct val="130000"/>
              </a:pPr>
              <a:endParaRPr lang="lv-LV" altLang="lv-LV" sz="1100" dirty="0" smtClean="0">
                <a:solidFill>
                  <a:srgbClr val="4C44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lvl="1">
                <a:spcBef>
                  <a:spcPct val="20000"/>
                </a:spcBef>
                <a:buClr>
                  <a:srgbClr val="297B4B"/>
                </a:buClr>
                <a:buSzPct val="130000"/>
                <a:buFont typeface="Wingdings" panose="05000000000000000000" pitchFamily="2" charset="2"/>
                <a:buChar char="§"/>
              </a:pPr>
              <a:endParaRPr lang="lv-LV" altLang="lv-LV" sz="1100" dirty="0" smtClean="0">
                <a:solidFill>
                  <a:srgbClr val="4C44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642504" y="1403644"/>
              <a:ext cx="685800" cy="2022683"/>
              <a:chOff x="3298200" y="1397551"/>
              <a:chExt cx="685800" cy="2022683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298200" y="1699434"/>
                <a:ext cx="685800" cy="1720800"/>
              </a:xfrm>
              <a:prstGeom prst="rect">
                <a:avLst/>
              </a:prstGeom>
              <a:solidFill>
                <a:srgbClr val="297B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  <p:sp>
            <p:nvSpPr>
              <p:cNvPr id="33" name="Content Placeholder 2"/>
              <p:cNvSpPr txBox="1">
                <a:spLocks/>
              </p:cNvSpPr>
              <p:nvPr/>
            </p:nvSpPr>
            <p:spPr bwMode="auto">
              <a:xfrm>
                <a:off x="3336300" y="1397551"/>
                <a:ext cx="609600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marL="171450" lvl="1" indent="-171450" algn="ctr">
                  <a:buClr>
                    <a:schemeClr val="tx1"/>
                  </a:buClr>
                  <a:buSzPct val="100000"/>
                </a:pPr>
                <a:r>
                  <a:rPr lang="lv-LV" altLang="lv-LV" sz="16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77%</a:t>
                </a:r>
                <a:endParaRPr lang="lv-LV" altLang="lv-LV" sz="1600" b="1" dirty="0" smtClean="0">
                  <a:solidFill>
                    <a:srgbClr val="4C444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4648200" y="2087127"/>
            <a:ext cx="2133600" cy="1898823"/>
            <a:chOff x="4648200" y="2087127"/>
            <a:chExt cx="2133600" cy="1898823"/>
          </a:xfrm>
        </p:grpSpPr>
        <p:sp>
          <p:nvSpPr>
            <p:cNvPr id="35" name="Content Placeholder 2"/>
            <p:cNvSpPr txBox="1">
              <a:spLocks/>
            </p:cNvSpPr>
            <p:nvPr/>
          </p:nvSpPr>
          <p:spPr bwMode="auto">
            <a:xfrm>
              <a:off x="4648200" y="3409950"/>
              <a:ext cx="213360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bIns="46800"/>
            <a:lstStyle>
              <a:lvl1pPr marL="342900" indent="-3429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lvl="1" indent="0" algn="ctr">
                <a:spcBef>
                  <a:spcPct val="20000"/>
                </a:spcBef>
                <a:buClr>
                  <a:schemeClr val="tx1"/>
                </a:buClr>
                <a:buSzPct val="100000"/>
              </a:pPr>
              <a:r>
                <a:rPr lang="ru-RU" altLang="lv-LV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Так привык</a:t>
              </a:r>
            </a:p>
            <a:p>
              <a:pPr lvl="1">
                <a:spcBef>
                  <a:spcPct val="20000"/>
                </a:spcBef>
                <a:buClr>
                  <a:srgbClr val="297B4B"/>
                </a:buClr>
                <a:buSzPct val="130000"/>
              </a:pPr>
              <a:endParaRPr lang="lv-LV" altLang="lv-LV" sz="1100" dirty="0" smtClean="0">
                <a:solidFill>
                  <a:srgbClr val="4C44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lvl="1">
                <a:spcBef>
                  <a:spcPct val="20000"/>
                </a:spcBef>
                <a:buClr>
                  <a:srgbClr val="297B4B"/>
                </a:buClr>
                <a:buSzPct val="130000"/>
                <a:buFont typeface="Wingdings" panose="05000000000000000000" pitchFamily="2" charset="2"/>
                <a:buChar char="§"/>
              </a:pPr>
              <a:endParaRPr lang="lv-LV" altLang="lv-LV" sz="1100" dirty="0" smtClean="0">
                <a:solidFill>
                  <a:srgbClr val="4C44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5372100" y="2087127"/>
              <a:ext cx="685800" cy="1339200"/>
              <a:chOff x="4648200" y="2070750"/>
              <a:chExt cx="685800" cy="1339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4648200" y="2358750"/>
                <a:ext cx="685800" cy="1051200"/>
              </a:xfrm>
              <a:prstGeom prst="rect">
                <a:avLst/>
              </a:prstGeom>
              <a:solidFill>
                <a:srgbClr val="ADD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  <p:sp>
            <p:nvSpPr>
              <p:cNvPr id="38" name="Content Placeholder 2"/>
              <p:cNvSpPr txBox="1">
                <a:spLocks/>
              </p:cNvSpPr>
              <p:nvPr/>
            </p:nvSpPr>
            <p:spPr bwMode="auto">
              <a:xfrm>
                <a:off x="4686300" y="2070750"/>
                <a:ext cx="609600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marL="171450" lvl="1" indent="-171450" algn="ctr">
                  <a:buClr>
                    <a:schemeClr val="tx1"/>
                  </a:buClr>
                  <a:buSzPct val="100000"/>
                </a:pPr>
                <a:r>
                  <a:rPr lang="lv-LV" altLang="lv-LV" sz="16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47%</a:t>
                </a:r>
                <a:endParaRPr lang="lv-LV" altLang="lv-LV" sz="1600" b="1" dirty="0" smtClean="0">
                  <a:solidFill>
                    <a:srgbClr val="4C444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6553200" y="2641527"/>
            <a:ext cx="2133600" cy="1344423"/>
            <a:chOff x="6453996" y="2641527"/>
            <a:chExt cx="2133600" cy="1344423"/>
          </a:xfrm>
        </p:grpSpPr>
        <p:sp>
          <p:nvSpPr>
            <p:cNvPr id="40" name="Content Placeholder 2"/>
            <p:cNvSpPr txBox="1">
              <a:spLocks/>
            </p:cNvSpPr>
            <p:nvPr/>
          </p:nvSpPr>
          <p:spPr bwMode="auto">
            <a:xfrm>
              <a:off x="6453996" y="3409950"/>
              <a:ext cx="213360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bIns="46800"/>
            <a:lstStyle>
              <a:lvl1pPr marL="342900" indent="-3429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lvl="1" indent="0" algn="ctr">
                <a:spcBef>
                  <a:spcPct val="20000"/>
                </a:spcBef>
                <a:buClr>
                  <a:schemeClr val="tx1"/>
                </a:buClr>
                <a:buSzPct val="100000"/>
              </a:pPr>
              <a:r>
                <a:rPr lang="ru-RU" altLang="lv-LV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Недостаточно хорошо умеет работать с компьютером, Интернетом</a:t>
              </a:r>
            </a:p>
            <a:p>
              <a:pPr lvl="1">
                <a:spcBef>
                  <a:spcPct val="20000"/>
                </a:spcBef>
                <a:buClr>
                  <a:srgbClr val="297B4B"/>
                </a:buClr>
                <a:buSzPct val="130000"/>
                <a:buFont typeface="Wingdings" panose="05000000000000000000" pitchFamily="2" charset="2"/>
                <a:buChar char="§"/>
              </a:pPr>
              <a:endParaRPr lang="lv-LV" altLang="lv-LV" sz="1100" dirty="0" smtClean="0">
                <a:solidFill>
                  <a:srgbClr val="4C44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7177896" y="2641527"/>
              <a:ext cx="685800" cy="784800"/>
              <a:chOff x="6400800" y="2625150"/>
              <a:chExt cx="685800" cy="7848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6400800" y="2913150"/>
                <a:ext cx="685800" cy="4968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  <p:sp>
            <p:nvSpPr>
              <p:cNvPr id="43" name="Content Placeholder 2"/>
              <p:cNvSpPr txBox="1">
                <a:spLocks/>
              </p:cNvSpPr>
              <p:nvPr/>
            </p:nvSpPr>
            <p:spPr bwMode="auto">
              <a:xfrm>
                <a:off x="6438900" y="2625150"/>
                <a:ext cx="609600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marL="171450" lvl="1" indent="-171450" algn="ctr">
                  <a:buClr>
                    <a:schemeClr val="tx1"/>
                  </a:buClr>
                  <a:buSzPct val="100000"/>
                </a:pPr>
                <a:r>
                  <a:rPr lang="lv-LV" altLang="lv-LV" sz="16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22%</a:t>
                </a:r>
                <a:endParaRPr lang="lv-LV" altLang="lv-LV" sz="1600" b="1" dirty="0" smtClean="0">
                  <a:solidFill>
                    <a:srgbClr val="4C444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292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590800" y="285750"/>
            <a:ext cx="6094800" cy="777479"/>
          </a:xfrm>
        </p:spPr>
        <p:txBody>
          <a:bodyPr/>
          <a:lstStyle/>
          <a:p>
            <a:r>
              <a:rPr lang="lv-LV" altLang="en-US" sz="2400" dirty="0" smtClean="0"/>
              <a:t>Содержание</a:t>
            </a:r>
            <a:endParaRPr lang="ru-RU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590800" y="1200150"/>
            <a:ext cx="6094800" cy="3543297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lv-LV" altLang="en-US" sz="1400" b="1" dirty="0" smtClean="0"/>
              <a:t>Введение</a:t>
            </a:r>
          </a:p>
          <a:p>
            <a:pPr marL="273050" indent="-2730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altLang="en-US" sz="1400" dirty="0" smtClean="0"/>
              <a:t>Что такое Latvija.lv?</a:t>
            </a:r>
          </a:p>
          <a:p>
            <a:pPr marL="273050" indent="-2730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altLang="en-US" sz="1400" dirty="0" smtClean="0"/>
              <a:t>Как может пригодиться Каталог публичных услуг?</a:t>
            </a:r>
          </a:p>
          <a:p>
            <a:pPr marL="273050" indent="-2730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v-LV" altLang="en-US" sz="1400" dirty="0"/>
              <a:t>Какие возможности предлагают услуги Latvija.lv?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lv-LV" altLang="en-US" sz="1400" b="1" dirty="0" smtClean="0"/>
              <a:t>Как использовать Latvija.lv? </a:t>
            </a:r>
          </a:p>
          <a:p>
            <a:pPr marL="273050" indent="-2730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altLang="en-US" sz="1400" dirty="0" smtClean="0"/>
              <a:t>Как использовать Latvija.lv? </a:t>
            </a:r>
          </a:p>
          <a:p>
            <a:pPr marL="273050" indent="-2730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altLang="en-US" sz="1400" dirty="0" smtClean="0"/>
              <a:t>Аутентификация</a:t>
            </a:r>
          </a:p>
          <a:p>
            <a:pPr marL="273050" indent="-27305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v-LV" altLang="en-US" sz="1400" dirty="0" smtClean="0"/>
              <a:t>Как подготовиться к использованию Latvija.lv с помощью eID-карты и е-подписи?</a:t>
            </a:r>
            <a:endParaRPr lang="ru-RU" altLang="en-US" sz="1400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lv-LV" altLang="en-US" sz="1400" b="1" dirty="0" smtClean="0"/>
              <a:t>Полезные источники информации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lv-LV" altLang="en-US" sz="1400" b="1" dirty="0" smtClean="0"/>
              <a:t>Контактная информация</a:t>
            </a:r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A35EBBE-1F32-4234-95E9-4D264E1965CC}" type="slidenum">
              <a:rPr lang="en-US" altLang="en-US" smtClean="0"/>
              <a:pPr/>
              <a:t>2</a:t>
            </a:fld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16360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90800" y="2905126"/>
            <a:ext cx="5943600" cy="1038225"/>
          </a:xfrm>
        </p:spPr>
        <p:txBody>
          <a:bodyPr>
            <a:normAutofit/>
          </a:bodyPr>
          <a:lstStyle/>
          <a:p>
            <a:r>
              <a:rPr lang="lv-LV" altLang="en-US" sz="2400" dirty="0" smtClean="0"/>
              <a:t>Как использовать              </a:t>
            </a:r>
            <a:r>
              <a:rPr dirty="0" smtClean="0"/>
              <a:t> </a:t>
            </a:r>
            <a:r>
              <a:rPr lang="lv-LV" altLang="en-US" sz="2400" dirty="0" smtClean="0"/>
              <a:t>?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20</a:t>
            </a:fld>
            <a:endParaRPr lang="ru-RU" altLang="en-US" smtClean="0"/>
          </a:p>
        </p:txBody>
      </p:sp>
      <p:pic>
        <p:nvPicPr>
          <p:cNvPr id="5" name="Picture 11" descr="G:\VRAA_09102015\Vizuālie materiali\Prezentacijas\Ikonas\Latvija_logo_dar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916250"/>
            <a:ext cx="1447800" cy="58006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809750"/>
            <a:ext cx="1327800" cy="11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6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102" y="1378831"/>
            <a:ext cx="5296897" cy="3241920"/>
          </a:xfrm>
          <a:prstGeom prst="rect">
            <a:avLst/>
          </a:prstGeom>
        </p:spPr>
      </p:pic>
      <p:sp>
        <p:nvSpPr>
          <p:cNvPr id="13318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A35EBBE-1F32-4234-95E9-4D264E1965CC}" type="slidenum">
              <a:rPr lang="en-US" altLang="en-US" smtClean="0"/>
              <a:pPr/>
              <a:t>21</a:t>
            </a:fld>
            <a:endParaRPr lang="ru-RU" altLang="en-US" dirty="0" smtClean="0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590800" y="285750"/>
            <a:ext cx="5943600" cy="77747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</a:rPr>
              <a:t>Как на портале </a:t>
            </a:r>
            <a:r>
              <a:rPr kumimoji="0" lang="lv-LV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</a:rPr>
              <a:t>Latvija.lv</a:t>
            </a:r>
            <a:r>
              <a:rPr dirty="0" smtClean="0"/>
              <a:t> </a:t>
            </a:r>
            <a:r>
              <a:rPr kumimoji="0" lang="lv-LV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</a:rPr>
              <a:t>найти интересующую вещь?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40047" y="1972171"/>
            <a:ext cx="3978000" cy="262800"/>
          </a:xfrm>
          <a:prstGeom prst="roundRect">
            <a:avLst>
              <a:gd name="adj" fmla="val 14181"/>
            </a:avLst>
          </a:prstGeom>
          <a:noFill/>
          <a:ln w="19050">
            <a:solidFill>
              <a:srgbClr val="297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pSp>
        <p:nvGrpSpPr>
          <p:cNvPr id="40" name="Group 39"/>
          <p:cNvGrpSpPr/>
          <p:nvPr/>
        </p:nvGrpSpPr>
        <p:grpSpPr>
          <a:xfrm>
            <a:off x="5115418" y="971550"/>
            <a:ext cx="1806678" cy="838200"/>
            <a:chOff x="4812703" y="793899"/>
            <a:chExt cx="1806678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5410042" y="1428750"/>
              <a:ext cx="612000" cy="203349"/>
            </a:xfrm>
            <a:prstGeom prst="roundRect">
              <a:avLst>
                <a:gd name="adj" fmla="val 15487"/>
              </a:avLst>
            </a:prstGeom>
            <a:noFill/>
            <a:ln w="19050">
              <a:solidFill>
                <a:srgbClr val="297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12703" y="793899"/>
              <a:ext cx="1806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1200" dirty="0" err="1" smtClean="0"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Каталог</a:t>
              </a:r>
              <a:r>
                <a:rPr lang="lv-LV" sz="1200" dirty="0" smtClean="0"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е-</a:t>
              </a:r>
              <a:r>
                <a:rPr lang="lv-LV" sz="1200" dirty="0" err="1" smtClean="0"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услуг</a:t>
              </a:r>
              <a:endParaRPr lang="ru-RU" sz="12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240047" y="2271347"/>
            <a:ext cx="3978000" cy="2322000"/>
          </a:xfrm>
          <a:prstGeom prst="roundRect">
            <a:avLst>
              <a:gd name="adj" fmla="val 1861"/>
            </a:avLst>
          </a:prstGeom>
          <a:noFill/>
          <a:ln w="19050">
            <a:solidFill>
              <a:srgbClr val="297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6" name="Picture 15" descr="G:\VRAA_09102015\Vizuālie materiali\Prezentacijas\Ikonas\Latvija_logo_dark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36231"/>
            <a:ext cx="1425679" cy="571202"/>
          </a:xfrm>
          <a:prstGeom prst="rect">
            <a:avLst/>
          </a:prstGeom>
          <a:noFill/>
        </p:spPr>
      </p:pic>
      <p:cxnSp>
        <p:nvCxnSpPr>
          <p:cNvPr id="18" name="Straight Arrow Connector 17"/>
          <p:cNvCxnSpPr/>
          <p:nvPr/>
        </p:nvCxnSpPr>
        <p:spPr>
          <a:xfrm flipH="1">
            <a:off x="7315200" y="2099783"/>
            <a:ext cx="360000" cy="0"/>
          </a:xfrm>
          <a:prstGeom prst="straightConnector1">
            <a:avLst/>
          </a:prstGeom>
          <a:ln w="19050">
            <a:solidFill>
              <a:srgbClr val="297B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018757" y="1340882"/>
            <a:ext cx="0" cy="216000"/>
          </a:xfrm>
          <a:prstGeom prst="straightConnector1">
            <a:avLst/>
          </a:prstGeom>
          <a:ln w="19050">
            <a:solidFill>
              <a:srgbClr val="297B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315200" y="3432646"/>
            <a:ext cx="360000" cy="0"/>
          </a:xfrm>
          <a:prstGeom prst="straightConnector1">
            <a:avLst/>
          </a:prstGeom>
          <a:ln w="19050">
            <a:solidFill>
              <a:srgbClr val="297B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72400" y="3175581"/>
            <a:ext cx="881652" cy="64633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lv-LV" sz="1200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Каталог</a:t>
            </a:r>
            <a:r>
              <a:rPr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sz="1200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публичных</a:t>
            </a:r>
            <a:r>
              <a:rPr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sz="1200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услуг</a:t>
            </a:r>
            <a:endParaRPr lang="ru-RU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72401" y="1854612"/>
            <a:ext cx="83676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defRPr/>
            </a:pPr>
            <a:r>
              <a:rPr lang="lv-LV" sz="1200" dirty="0" err="1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Поиск</a:t>
            </a:r>
            <a:r>
              <a:rPr lang="lv-LV" sz="1200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200" dirty="0" err="1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</a:t>
            </a:r>
            <a:r>
              <a:rPr lang="lv-LV" sz="1200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ключевым</a:t>
            </a:r>
            <a:r>
              <a:rPr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sz="1200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словам</a:t>
            </a:r>
            <a:endParaRPr lang="ru-RU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37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A35EBBE-1F32-4234-95E9-4D264E1965CC}" type="slidenum">
              <a:rPr lang="en-US" altLang="en-US" smtClean="0"/>
              <a:pPr/>
              <a:t>22</a:t>
            </a:fld>
            <a:endParaRPr lang="ru-RU" altLang="en-US" smtClean="0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590800" y="285750"/>
            <a:ext cx="5943600" cy="7774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</a:rPr>
              <a:t>Поисковик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06210"/>
            <a:ext cx="5433875" cy="367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4800" y="3089362"/>
            <a:ext cx="121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00" dirty="0" smtClean="0">
                <a:latin typeface="Verdana" panose="020B0604030504040204" pitchFamily="34" charset="0"/>
              </a:rPr>
              <a:t>Найденные</a:t>
            </a:r>
          </a:p>
          <a:p>
            <a:pPr algn="ctr"/>
            <a:r>
              <a:rPr lang="lv-LV" sz="1200" dirty="0" smtClean="0">
                <a:latin typeface="Verdana" panose="020B0604030504040204" pitchFamily="34" charset="0"/>
              </a:rPr>
              <a:t>результаты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5124" y="2665452"/>
            <a:ext cx="14788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latin typeface="Verdana" panose="020B0604030504040204" pitchFamily="34" charset="0"/>
              </a:rPr>
              <a:t>Фильтры для более детальной сортировки результатов, например, по территории, учреждению и пр.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59876" y="2116804"/>
            <a:ext cx="4007524" cy="2664745"/>
          </a:xfrm>
          <a:prstGeom prst="roundRect">
            <a:avLst>
              <a:gd name="adj" fmla="val 2299"/>
            </a:avLst>
          </a:prstGeom>
          <a:noFill/>
          <a:ln w="19050">
            <a:solidFill>
              <a:srgbClr val="297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Rounded Rectangle 16"/>
          <p:cNvSpPr/>
          <p:nvPr/>
        </p:nvSpPr>
        <p:spPr>
          <a:xfrm>
            <a:off x="5943599" y="1276350"/>
            <a:ext cx="1376561" cy="3505199"/>
          </a:xfrm>
          <a:prstGeom prst="roundRect">
            <a:avLst>
              <a:gd name="adj" fmla="val 4015"/>
            </a:avLst>
          </a:prstGeom>
          <a:noFill/>
          <a:ln w="19050">
            <a:solidFill>
              <a:srgbClr val="297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315200" y="3219450"/>
            <a:ext cx="360000" cy="0"/>
          </a:xfrm>
          <a:prstGeom prst="straightConnector1">
            <a:avLst/>
          </a:prstGeom>
          <a:ln w="19050">
            <a:solidFill>
              <a:srgbClr val="297B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468800" y="3304805"/>
            <a:ext cx="360000" cy="0"/>
          </a:xfrm>
          <a:prstGeom prst="straightConnector1">
            <a:avLst/>
          </a:prstGeom>
          <a:ln w="19050">
            <a:solidFill>
              <a:srgbClr val="297B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7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2590800" y="1314453"/>
            <a:ext cx="6096000" cy="647697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lv-LV" sz="1400" dirty="0"/>
              <a:t>Е-услуги на портале можно распознать по символам «ē!» двух видов рядом с названием: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400" dirty="0" smtClean="0"/>
              <a:t>Распознай вид е-услуги</a:t>
            </a:r>
            <a:endParaRPr lang="ru-RU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819400" y="2535227"/>
            <a:ext cx="5257800" cy="580836"/>
            <a:chOff x="2819400" y="2535227"/>
            <a:chExt cx="5257800" cy="5808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2535227"/>
              <a:ext cx="697003" cy="58083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505200" y="2671757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lv-LV" sz="1400" dirty="0">
                  <a:latin typeface="Verdana" panose="020B0604030504040204" pitchFamily="34" charset="0"/>
                </a:rPr>
                <a:t>е-услуга находится на другом сайте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19400" y="1922953"/>
            <a:ext cx="5257800" cy="580836"/>
            <a:chOff x="2819400" y="1922953"/>
            <a:chExt cx="5257800" cy="58083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1922953"/>
              <a:ext cx="697003" cy="58083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505200" y="2059483"/>
              <a:ext cx="4572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tabLst>
                  <a:tab pos="449263" algn="l"/>
                </a:tabLst>
              </a:pPr>
              <a:r>
                <a:rPr lang="lv-LV" sz="1400" dirty="0">
                  <a:latin typeface="Verdana" panose="020B0604030504040204" pitchFamily="34" charset="0"/>
                </a:rPr>
                <a:t>е-услуги, размещенные на портале Latvija.lv</a:t>
              </a:r>
              <a:endPara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2" name="Slide Number Placeholder 5"/>
          <p:cNvSpPr>
            <a:spLocks noGrp="1"/>
          </p:cNvSpPr>
          <p:nvPr>
            <p:ph type="sldNum" sz="quarter" idx="13"/>
          </p:nvPr>
        </p:nvSpPr>
        <p:spPr bwMode="auto">
          <a:xfrm>
            <a:off x="8534400" y="4743450"/>
            <a:ext cx="3048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lv-LV" altLang="en-US" dirty="0" smtClean="0"/>
              <a:t>23</a:t>
            </a:r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098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3096"/>
            <a:ext cx="1692000" cy="343544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 bwMode="auto">
          <a:xfrm>
            <a:off x="8534400" y="4743450"/>
            <a:ext cx="3048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lv-LV" altLang="en-US" dirty="0" smtClean="0"/>
              <a:t>24</a:t>
            </a:r>
            <a:endParaRPr lang="ru-RU" alt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2578742"/>
            <a:ext cx="6094800" cy="190340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15076" y="4036350"/>
            <a:ext cx="864000" cy="216000"/>
          </a:xfrm>
          <a:prstGeom prst="roundRect">
            <a:avLst>
              <a:gd name="adj" fmla="val 19345"/>
            </a:avLst>
          </a:prstGeom>
          <a:noFill/>
          <a:ln w="19050">
            <a:solidFill>
              <a:srgbClr val="ADD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Rounded Rectangle 14"/>
          <p:cNvSpPr/>
          <p:nvPr/>
        </p:nvSpPr>
        <p:spPr>
          <a:xfrm>
            <a:off x="2720947" y="2500950"/>
            <a:ext cx="6194453" cy="2052000"/>
          </a:xfrm>
          <a:prstGeom prst="roundRect">
            <a:avLst>
              <a:gd name="adj" fmla="val 2299"/>
            </a:avLst>
          </a:prstGeom>
          <a:noFill/>
          <a:ln w="19050">
            <a:solidFill>
              <a:srgbClr val="ADD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2590800" y="285750"/>
            <a:ext cx="6096000" cy="7774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sz="2400" dirty="0" smtClean="0"/>
              <a:t>Е-услуги для всех жизненных ситуаций</a:t>
            </a:r>
            <a:endParaRPr lang="ru-RU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79076" y="4144350"/>
            <a:ext cx="887924" cy="0"/>
          </a:xfrm>
          <a:prstGeom prst="straightConnector1">
            <a:avLst/>
          </a:prstGeom>
          <a:ln w="19050">
            <a:solidFill>
              <a:srgbClr val="ADDE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63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439600" y="3327150"/>
            <a:ext cx="1980000" cy="844800"/>
          </a:xfrm>
        </p:spPr>
        <p:txBody>
          <a:bodyPr lIns="0" rIns="0">
            <a:noAutofit/>
          </a:bodyPr>
          <a:lstStyle/>
          <a:p>
            <a:pPr algn="ctr"/>
            <a:r>
              <a:rPr lang="lv-LV" sz="1200" dirty="0" smtClean="0"/>
              <a:t>Компьютер, планшет или смартфон с подключением к Интернету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48414" y="2707098"/>
            <a:ext cx="46198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300" b="1" dirty="0" smtClean="0">
                <a:solidFill>
                  <a:srgbClr val="ADDE61"/>
                </a:solidFill>
                <a:latin typeface="Verdana" panose="020B0604030504040204" pitchFamily="34" charset="0"/>
              </a:rPr>
              <a:t>или</a:t>
            </a:r>
            <a:endParaRPr lang="ru-RU" sz="1300" b="1" dirty="0">
              <a:solidFill>
                <a:srgbClr val="ADDE6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795626" y="3327150"/>
            <a:ext cx="2348374" cy="43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200" dirty="0" smtClean="0"/>
              <a:t>eID-карта и е-подпись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249813" y="2133292"/>
            <a:ext cx="1440000" cy="1440000"/>
            <a:chOff x="6789261" y="1318151"/>
            <a:chExt cx="1784368" cy="178436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1445" y="1685335"/>
              <a:ext cx="1260000" cy="1050000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6789261" y="1318151"/>
              <a:ext cx="1784368" cy="1784368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709600" y="2133292"/>
            <a:ext cx="1440000" cy="1440000"/>
            <a:chOff x="2391000" y="1428750"/>
            <a:chExt cx="1440000" cy="144000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4783" y="1669839"/>
              <a:ext cx="1212434" cy="957823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2391000" y="1428750"/>
              <a:ext cx="1440000" cy="1440000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4633057" y="3327150"/>
            <a:ext cx="1980000" cy="43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200" dirty="0" smtClean="0"/>
              <a:t>Интернет-банк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903057" y="2133292"/>
            <a:ext cx="1440000" cy="1440000"/>
            <a:chOff x="4207844" y="1301211"/>
            <a:chExt cx="1784368" cy="17843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028" y="1668395"/>
              <a:ext cx="1260000" cy="1050000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4207844" y="1301211"/>
              <a:ext cx="1784368" cy="1784368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236200" y="1581150"/>
            <a:ext cx="2412000" cy="538609"/>
            <a:chOff x="2102777" y="4080588"/>
            <a:chExt cx="2412000" cy="538609"/>
          </a:xfrm>
        </p:grpSpPr>
        <p:sp>
          <p:nvSpPr>
            <p:cNvPr id="33" name="Rectangle 32"/>
            <p:cNvSpPr/>
            <p:nvPr/>
          </p:nvSpPr>
          <p:spPr>
            <a:xfrm>
              <a:off x="2154266" y="4095977"/>
              <a:ext cx="2309023" cy="52322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lIns="0" rIns="3600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ADDE61"/>
                  </a:solidFill>
                  <a:latin typeface="Verdana" panose="020B0604030504040204" pitchFamily="34" charset="0"/>
                </a:rPr>
                <a:t>Для Каталога публичных услуг</a:t>
              </a:r>
              <a:r>
                <a:rPr lang="lv-LV" sz="1400" b="1" dirty="0" smtClean="0">
                  <a:solidFill>
                    <a:srgbClr val="ADDE61"/>
                  </a:solidFill>
                  <a:latin typeface="Verdana" panose="020B0604030504040204" pitchFamily="34" charset="0"/>
                </a:rPr>
                <a:t>:</a:t>
              </a:r>
              <a:endParaRPr lang="ru-RU" sz="1400" b="1" dirty="0">
                <a:solidFill>
                  <a:srgbClr val="ADDE6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102777" y="4080588"/>
              <a:ext cx="2412000" cy="523220"/>
            </a:xfrm>
            <a:prstGeom prst="roundRect">
              <a:avLst/>
            </a:prstGeom>
            <a:noFill/>
            <a:ln w="1587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5783971" y="1692963"/>
            <a:ext cx="2023311" cy="30777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lv-LV" sz="1400" b="1" dirty="0" smtClean="0">
                <a:solidFill>
                  <a:srgbClr val="ADDE61"/>
                </a:solidFill>
                <a:latin typeface="Verdana" panose="020B0604030504040204" pitchFamily="34" charset="0"/>
              </a:rPr>
              <a:t>Для е-услуг:</a:t>
            </a:r>
            <a:endParaRPr lang="ru-RU" sz="1400" b="1" dirty="0">
              <a:solidFill>
                <a:srgbClr val="ADDE6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Plus 25"/>
          <p:cNvSpPr/>
          <p:nvPr/>
        </p:nvSpPr>
        <p:spPr>
          <a:xfrm>
            <a:off x="4434457" y="2741910"/>
            <a:ext cx="213743" cy="222765"/>
          </a:xfrm>
          <a:prstGeom prst="mathPlus">
            <a:avLst/>
          </a:prstGeom>
          <a:solidFill>
            <a:srgbClr val="ADD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ADDE61"/>
              </a:solidFill>
            </a:endParaRPr>
          </a:p>
        </p:txBody>
      </p:sp>
      <p:pic>
        <p:nvPicPr>
          <p:cNvPr id="23" name="Picture 22" descr="G:\VRAA_09102015\Vizuālie materiali\Prezentacijas\Ikonas\Latvija_logo_dark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4724" y="667618"/>
            <a:ext cx="1425679" cy="571202"/>
          </a:xfrm>
          <a:prstGeom prst="rect">
            <a:avLst/>
          </a:prstGeom>
          <a:noFill/>
        </p:spPr>
      </p:pic>
      <p:grpSp>
        <p:nvGrpSpPr>
          <p:cNvPr id="24" name="Group 23"/>
          <p:cNvGrpSpPr/>
          <p:nvPr/>
        </p:nvGrpSpPr>
        <p:grpSpPr>
          <a:xfrm>
            <a:off x="7428542" y="3714750"/>
            <a:ext cx="1082542" cy="307849"/>
            <a:chOff x="5853079" y="3327355"/>
            <a:chExt cx="1082542" cy="3078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6604" y="3327355"/>
              <a:ext cx="509017" cy="30784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3079" y="3327355"/>
              <a:ext cx="509017" cy="307849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4540513" y="3714750"/>
            <a:ext cx="2165087" cy="644231"/>
            <a:chOff x="609600" y="2597319"/>
            <a:chExt cx="2165087" cy="644231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646" y="2597319"/>
              <a:ext cx="509017" cy="307849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634" y="2933701"/>
              <a:ext cx="509017" cy="30784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658" y="2933701"/>
              <a:ext cx="509017" cy="307849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611" y="2933701"/>
              <a:ext cx="509017" cy="30784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670" y="2597319"/>
              <a:ext cx="509017" cy="30784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623" y="2597319"/>
              <a:ext cx="509017" cy="30784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597319"/>
              <a:ext cx="509017" cy="307849"/>
            </a:xfrm>
            <a:prstGeom prst="rect">
              <a:avLst/>
            </a:prstGeom>
          </p:spPr>
        </p:pic>
      </p:grpSp>
      <p:sp>
        <p:nvSpPr>
          <p:cNvPr id="45" name="Slide Number Placeholder 5"/>
          <p:cNvSpPr>
            <a:spLocks noGrp="1"/>
          </p:cNvSpPr>
          <p:nvPr>
            <p:ph type="sldNum" sz="quarter" idx="13"/>
          </p:nvPr>
        </p:nvSpPr>
        <p:spPr bwMode="auto">
          <a:xfrm>
            <a:off x="8534400" y="4743450"/>
            <a:ext cx="3048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lv-LV" altLang="en-US" dirty="0" smtClean="0"/>
              <a:t>25</a:t>
            </a:r>
            <a:endParaRPr lang="ru-RU" altLang="en-US" dirty="0" smtClean="0"/>
          </a:p>
        </p:txBody>
      </p:sp>
      <p:sp>
        <p:nvSpPr>
          <p:cNvPr id="46" name="Title 2"/>
          <p:cNvSpPr txBox="1">
            <a:spLocks/>
          </p:cNvSpPr>
          <p:nvPr/>
        </p:nvSpPr>
        <p:spPr>
          <a:xfrm>
            <a:off x="2590800" y="285750"/>
            <a:ext cx="6096000" cy="7774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sz="2400" dirty="0"/>
              <a:t>Что необходимо, чтобы начать использовать</a:t>
            </a:r>
          </a:p>
        </p:txBody>
      </p:sp>
      <p:sp>
        <p:nvSpPr>
          <p:cNvPr id="47" name="Title 2"/>
          <p:cNvSpPr txBox="1">
            <a:spLocks/>
          </p:cNvSpPr>
          <p:nvPr/>
        </p:nvSpPr>
        <p:spPr>
          <a:xfrm>
            <a:off x="6613057" y="674491"/>
            <a:ext cx="457200" cy="3973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sz="2400" dirty="0" smtClean="0"/>
              <a:t>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3511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A35EBBE-1F32-4234-95E9-4D264E1965CC}" type="slidenum">
              <a:rPr lang="en-US" altLang="en-US" smtClean="0"/>
              <a:pPr/>
              <a:t>26</a:t>
            </a:fld>
            <a:endParaRPr lang="ru-RU" altLang="en-US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2590800" y="1140776"/>
            <a:ext cx="5867400" cy="504000"/>
            <a:chOff x="3204374" y="1140776"/>
            <a:chExt cx="5867400" cy="504000"/>
          </a:xfrm>
        </p:grpSpPr>
        <p:grpSp>
          <p:nvGrpSpPr>
            <p:cNvPr id="9" name="Group 8"/>
            <p:cNvGrpSpPr/>
            <p:nvPr/>
          </p:nvGrpSpPr>
          <p:grpSpPr>
            <a:xfrm>
              <a:off x="3573177" y="1140776"/>
              <a:ext cx="5498597" cy="504000"/>
              <a:chOff x="3573177" y="1140776"/>
              <a:chExt cx="5498597" cy="504000"/>
            </a:xfrm>
          </p:grpSpPr>
          <p:pic>
            <p:nvPicPr>
              <p:cNvPr id="9229" name="Picture 13" descr="C:\Users\Linda\Desktop\VRAA_ikonas\VRAA_mekletaj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73177" y="1140776"/>
                <a:ext cx="604800" cy="504000"/>
              </a:xfrm>
              <a:prstGeom prst="rect">
                <a:avLst/>
              </a:prstGeom>
              <a:noFill/>
            </p:spPr>
          </p:pic>
          <p:sp>
            <p:nvSpPr>
              <p:cNvPr id="90" name="TextBox 89"/>
              <p:cNvSpPr txBox="1"/>
              <p:nvPr/>
            </p:nvSpPr>
            <p:spPr>
              <a:xfrm>
                <a:off x="4199700" y="1261971"/>
                <a:ext cx="48720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lv-LV" sz="1200" b="1" dirty="0">
                    <a:solidFill>
                      <a:srgbClr val="297B4B"/>
                    </a:solidFill>
                    <a:latin typeface="Verdana" panose="020B0604030504040204" pitchFamily="34" charset="0"/>
                  </a:rPr>
                  <a:t>Выбери услугу </a:t>
                </a:r>
                <a:r>
                  <a:rPr lang="lv-LV" sz="1200" dirty="0">
                    <a:latin typeface="Verdana" panose="020B0604030504040204" pitchFamily="34" charset="0"/>
                  </a:rPr>
                  <a:t>(в каталоге или с помощью поисковика)</a:t>
                </a:r>
                <a:endParaRPr lang="ru-RU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3204374" y="1238888"/>
              <a:ext cx="3497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sz="1200" b="1" dirty="0" smtClean="0">
                  <a:solidFill>
                    <a:srgbClr val="297B4B"/>
                  </a:solidFill>
                  <a:latin typeface="Verdana" panose="020B0604030504040204" pitchFamily="34" charset="0"/>
                </a:rPr>
                <a:t>1.</a:t>
              </a:r>
              <a:endParaRPr lang="ru-RU" sz="1200" b="1" dirty="0">
                <a:solidFill>
                  <a:srgbClr val="297B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90800" y="1712411"/>
            <a:ext cx="4419600" cy="646331"/>
            <a:chOff x="3195332" y="1678452"/>
            <a:chExt cx="4419600" cy="646331"/>
          </a:xfrm>
        </p:grpSpPr>
        <p:grpSp>
          <p:nvGrpSpPr>
            <p:cNvPr id="10" name="Group 9"/>
            <p:cNvGrpSpPr/>
            <p:nvPr/>
          </p:nvGrpSpPr>
          <p:grpSpPr>
            <a:xfrm>
              <a:off x="3573177" y="1678452"/>
              <a:ext cx="4041755" cy="646331"/>
              <a:chOff x="3573177" y="1678452"/>
              <a:chExt cx="4041755" cy="646331"/>
            </a:xfrm>
          </p:grpSpPr>
          <p:pic>
            <p:nvPicPr>
              <p:cNvPr id="9221" name="Picture 5" descr="G:\VRAA_17102015\VRAA_autentifikacija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73177" y="1703451"/>
                <a:ext cx="604800" cy="504000"/>
              </a:xfrm>
              <a:prstGeom prst="rect">
                <a:avLst/>
              </a:prstGeom>
              <a:noFill/>
            </p:spPr>
          </p:pic>
          <p:sp>
            <p:nvSpPr>
              <p:cNvPr id="91" name="TextBox 25"/>
              <p:cNvSpPr txBox="1"/>
              <p:nvPr/>
            </p:nvSpPr>
            <p:spPr>
              <a:xfrm>
                <a:off x="4199700" y="1678452"/>
                <a:ext cx="3415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lv-LV" sz="1200" b="1" dirty="0">
                    <a:solidFill>
                      <a:srgbClr val="297B4B"/>
                    </a:solidFill>
                    <a:latin typeface="Verdana" panose="020B0604030504040204" pitchFamily="34" charset="0"/>
                  </a:rPr>
                  <a:t>Аутентифицируйся </a:t>
                </a:r>
                <a:endParaRPr lang="ru-RU" sz="1200" b="1" dirty="0" smtClean="0">
                  <a:solidFill>
                    <a:srgbClr val="297B4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r>
                  <a:rPr lang="lv-LV" sz="1200" dirty="0" smtClean="0">
                    <a:latin typeface="Verdana" panose="020B0604030504040204" pitchFamily="34" charset="0"/>
                  </a:rPr>
                  <a:t>с помощью eID-карты и е-подписи</a:t>
                </a:r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r>
                  <a:rPr lang="lv-LV" sz="1200" dirty="0" smtClean="0">
                    <a:latin typeface="Verdana" panose="020B0604030504040204" pitchFamily="34" charset="0"/>
                  </a:rPr>
                  <a:t>или через интернет-банк</a:t>
                </a:r>
                <a:endParaRPr lang="ru-RU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3195332" y="1801563"/>
              <a:ext cx="3497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sz="1200" b="1" dirty="0" smtClean="0">
                  <a:solidFill>
                    <a:srgbClr val="297B4B"/>
                  </a:solidFill>
                  <a:latin typeface="Verdana" panose="020B0604030504040204" pitchFamily="34" charset="0"/>
                </a:rPr>
                <a:t>2.</a:t>
              </a:r>
              <a:endParaRPr lang="ru-RU" sz="1200" b="1" dirty="0">
                <a:solidFill>
                  <a:srgbClr val="297B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90800" y="2334044"/>
            <a:ext cx="4648200" cy="504000"/>
            <a:chOff x="3204374" y="2268923"/>
            <a:chExt cx="4648200" cy="504000"/>
          </a:xfrm>
        </p:grpSpPr>
        <p:grpSp>
          <p:nvGrpSpPr>
            <p:cNvPr id="11" name="Group 10"/>
            <p:cNvGrpSpPr/>
            <p:nvPr/>
          </p:nvGrpSpPr>
          <p:grpSpPr>
            <a:xfrm>
              <a:off x="3573177" y="2268923"/>
              <a:ext cx="4279397" cy="504000"/>
              <a:chOff x="3573177" y="2268923"/>
              <a:chExt cx="4279397" cy="504000"/>
            </a:xfrm>
          </p:grpSpPr>
          <p:pic>
            <p:nvPicPr>
              <p:cNvPr id="9228" name="Picture 12" descr="C:\Users\Linda\Desktop\VRAA_ikonas\VRAA_pak_izpilde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73177" y="2268923"/>
                <a:ext cx="604800" cy="504000"/>
              </a:xfrm>
              <a:prstGeom prst="rect">
                <a:avLst/>
              </a:prstGeom>
              <a:noFill/>
            </p:spPr>
          </p:pic>
          <p:sp>
            <p:nvSpPr>
              <p:cNvPr id="92" name="TextBox 91"/>
              <p:cNvSpPr txBox="1"/>
              <p:nvPr/>
            </p:nvSpPr>
            <p:spPr>
              <a:xfrm>
                <a:off x="4199700" y="2390118"/>
                <a:ext cx="36528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lv-LV" sz="1200" b="1" dirty="0">
                    <a:solidFill>
                      <a:srgbClr val="297B4B"/>
                    </a:solidFill>
                    <a:latin typeface="Verdana" panose="020B0604030504040204" pitchFamily="34" charset="0"/>
                  </a:rPr>
                  <a:t>Проведи выполнение е-услуги</a:t>
                </a: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3204374" y="2367035"/>
              <a:ext cx="3497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sz="1200" b="1" dirty="0" smtClean="0">
                  <a:solidFill>
                    <a:srgbClr val="297B4B"/>
                  </a:solidFill>
                  <a:latin typeface="Verdana" panose="020B0604030504040204" pitchFamily="34" charset="0"/>
                </a:rPr>
                <a:t>3.</a:t>
              </a:r>
              <a:endParaRPr lang="ru-RU" sz="1200" b="1" dirty="0">
                <a:solidFill>
                  <a:srgbClr val="297B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90800" y="2905679"/>
            <a:ext cx="4419600" cy="504000"/>
            <a:chOff x="3204374" y="2832508"/>
            <a:chExt cx="4419600" cy="504000"/>
          </a:xfrm>
        </p:grpSpPr>
        <p:grpSp>
          <p:nvGrpSpPr>
            <p:cNvPr id="12" name="Group 11"/>
            <p:cNvGrpSpPr/>
            <p:nvPr/>
          </p:nvGrpSpPr>
          <p:grpSpPr>
            <a:xfrm>
              <a:off x="3573177" y="2832508"/>
              <a:ext cx="4050797" cy="504000"/>
              <a:chOff x="3573177" y="2832508"/>
              <a:chExt cx="4050797" cy="504000"/>
            </a:xfrm>
          </p:grpSpPr>
          <p:pic>
            <p:nvPicPr>
              <p:cNvPr id="9223" name="Picture 7" descr="G:\VRAA_17102015\VRAA_maksajumi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573177" y="2832508"/>
                <a:ext cx="604800" cy="504000"/>
              </a:xfrm>
              <a:prstGeom prst="rect">
                <a:avLst/>
              </a:prstGeom>
              <a:noFill/>
            </p:spPr>
          </p:pic>
          <p:sp>
            <p:nvSpPr>
              <p:cNvPr id="93" name="TextBox 92"/>
              <p:cNvSpPr txBox="1"/>
              <p:nvPr/>
            </p:nvSpPr>
            <p:spPr>
              <a:xfrm>
                <a:off x="4199700" y="2953703"/>
                <a:ext cx="34242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lv-LV" sz="1200" dirty="0">
                    <a:latin typeface="Verdana" panose="020B0604030504040204" pitchFamily="34" charset="0"/>
                  </a:rPr>
                  <a:t>Если необходимо, </a:t>
                </a:r>
                <a:r>
                  <a:rPr lang="lv-LV" sz="1200" b="1" dirty="0">
                    <a:solidFill>
                      <a:srgbClr val="297B4B"/>
                    </a:solidFill>
                    <a:latin typeface="Verdana" panose="020B0604030504040204" pitchFamily="34" charset="0"/>
                  </a:rPr>
                  <a:t>произведи платеж</a:t>
                </a: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3204374" y="2930620"/>
              <a:ext cx="3497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sz="1200" b="1" dirty="0" smtClean="0">
                  <a:solidFill>
                    <a:srgbClr val="297B4B"/>
                  </a:solidFill>
                  <a:latin typeface="Verdana" panose="020B0604030504040204" pitchFamily="34" charset="0"/>
                </a:rPr>
                <a:t>4.</a:t>
              </a:r>
              <a:endParaRPr lang="ru-RU" sz="1200" b="1" dirty="0">
                <a:solidFill>
                  <a:srgbClr val="297B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90800" y="3477314"/>
            <a:ext cx="5867400" cy="504000"/>
            <a:chOff x="3204374" y="3400034"/>
            <a:chExt cx="5867400" cy="504000"/>
          </a:xfrm>
        </p:grpSpPr>
        <p:grpSp>
          <p:nvGrpSpPr>
            <p:cNvPr id="13" name="Group 12"/>
            <p:cNvGrpSpPr/>
            <p:nvPr/>
          </p:nvGrpSpPr>
          <p:grpSpPr>
            <a:xfrm>
              <a:off x="3573177" y="3400034"/>
              <a:ext cx="5498597" cy="504000"/>
              <a:chOff x="3573177" y="3400034"/>
              <a:chExt cx="5498597" cy="504000"/>
            </a:xfrm>
          </p:grpSpPr>
          <p:pic>
            <p:nvPicPr>
              <p:cNvPr id="9226" name="Picture 10" descr="C:\Users\Linda\Desktop\VRAA_ikonas\VRAA_izpildits_ePak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573177" y="3400034"/>
                <a:ext cx="604800" cy="504000"/>
              </a:xfrm>
              <a:prstGeom prst="rect">
                <a:avLst/>
              </a:prstGeom>
              <a:noFill/>
            </p:spPr>
          </p:pic>
          <p:sp>
            <p:nvSpPr>
              <p:cNvPr id="94" name="TextBox 93"/>
              <p:cNvSpPr txBox="1"/>
              <p:nvPr/>
            </p:nvSpPr>
            <p:spPr>
              <a:xfrm>
                <a:off x="4199700" y="3436591"/>
                <a:ext cx="487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lv-LV" sz="1200" b="1" dirty="0">
                    <a:solidFill>
                      <a:srgbClr val="297B4B"/>
                    </a:solidFill>
                    <a:latin typeface="Verdana" panose="020B0604030504040204" pitchFamily="34" charset="0"/>
                  </a:rPr>
                  <a:t>Получи услугу </a:t>
                </a:r>
                <a:r>
                  <a:rPr lang="lv-LV" sz="1200" dirty="0" smtClean="0">
                    <a:latin typeface="Verdana" panose="020B0604030504040204" pitchFamily="34" charset="0"/>
                  </a:rPr>
                  <a:t>сразу или позже (кроме того, она может быть в форме как документа, так и бланка)</a:t>
                </a: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3204374" y="3498146"/>
              <a:ext cx="3497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sz="1200" b="1" dirty="0" smtClean="0">
                  <a:solidFill>
                    <a:srgbClr val="297B4B"/>
                  </a:solidFill>
                  <a:latin typeface="Verdana" panose="020B0604030504040204" pitchFamily="34" charset="0"/>
                </a:rPr>
                <a:t>5.</a:t>
              </a:r>
              <a:endParaRPr lang="ru-RU" sz="1200" b="1" dirty="0">
                <a:solidFill>
                  <a:srgbClr val="297B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90800" y="4048950"/>
            <a:ext cx="5943600" cy="504000"/>
            <a:chOff x="3204374" y="3963807"/>
            <a:chExt cx="5943600" cy="504000"/>
          </a:xfrm>
        </p:grpSpPr>
        <p:grpSp>
          <p:nvGrpSpPr>
            <p:cNvPr id="14" name="Group 13"/>
            <p:cNvGrpSpPr/>
            <p:nvPr/>
          </p:nvGrpSpPr>
          <p:grpSpPr>
            <a:xfrm>
              <a:off x="3573177" y="3963807"/>
              <a:ext cx="5574797" cy="504000"/>
              <a:chOff x="3573177" y="3963807"/>
              <a:chExt cx="5574797" cy="504000"/>
            </a:xfrm>
          </p:grpSpPr>
          <p:pic>
            <p:nvPicPr>
              <p:cNvPr id="9225" name="Picture 9" descr="G:\VRAA_17102015\VRAA_pak_izpilde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573177" y="3963807"/>
                <a:ext cx="604800" cy="504000"/>
              </a:xfrm>
              <a:prstGeom prst="rect">
                <a:avLst/>
              </a:prstGeom>
              <a:noFill/>
            </p:spPr>
          </p:pic>
          <p:sp>
            <p:nvSpPr>
              <p:cNvPr id="95" name="TextBox 94"/>
              <p:cNvSpPr txBox="1"/>
              <p:nvPr/>
            </p:nvSpPr>
            <p:spPr>
              <a:xfrm>
                <a:off x="4199700" y="4000364"/>
                <a:ext cx="49482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lv-LV" sz="1200" b="1" dirty="0">
                    <a:solidFill>
                      <a:srgbClr val="297B4B"/>
                    </a:solidFill>
                    <a:latin typeface="Verdana" panose="020B0604030504040204" pitchFamily="34" charset="0"/>
                  </a:rPr>
                  <a:t>Заверши работу или вернись в раздел «Мое рабочее место»</a:t>
                </a:r>
                <a:r>
                  <a:rPr lang="lv-LV" sz="1200" dirty="0" smtClean="0">
                    <a:latin typeface="Verdana" panose="020B0604030504040204" pitchFamily="34" charset="0"/>
                  </a:rPr>
                  <a:t>, чтобы просмотреть новости об е-услугах</a:t>
                </a: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3204374" y="4061919"/>
              <a:ext cx="3497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sz="1200" b="1" dirty="0" smtClean="0">
                  <a:solidFill>
                    <a:srgbClr val="297B4B"/>
                  </a:solidFill>
                  <a:latin typeface="Verdana" panose="020B0604030504040204" pitchFamily="34" charset="0"/>
                </a:rPr>
                <a:t>6.</a:t>
              </a:r>
              <a:endParaRPr lang="ru-RU" sz="1200" b="1" dirty="0">
                <a:solidFill>
                  <a:srgbClr val="297B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8" name="Title 1"/>
          <p:cNvSpPr txBox="1">
            <a:spLocks/>
          </p:cNvSpPr>
          <p:nvPr/>
        </p:nvSpPr>
        <p:spPr>
          <a:xfrm>
            <a:off x="2590800" y="285750"/>
            <a:ext cx="5943600" cy="7774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</a:rPr>
              <a:t>Как пользоваться е-услугами?</a:t>
            </a:r>
          </a:p>
        </p:txBody>
      </p:sp>
    </p:spTree>
    <p:extLst>
      <p:ext uri="{BB962C8B-B14F-4D97-AF65-F5344CB8AC3E}">
        <p14:creationId xmlns:p14="http://schemas.microsoft.com/office/powerpoint/2010/main" val="7727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04" y="1276350"/>
            <a:ext cx="5296897" cy="324192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90800" y="1276350"/>
            <a:ext cx="738000" cy="144000"/>
          </a:xfrm>
          <a:prstGeom prst="roundRect">
            <a:avLst>
              <a:gd name="adj" fmla="val 17336"/>
            </a:avLst>
          </a:prstGeom>
          <a:noFill/>
          <a:ln w="19050">
            <a:solidFill>
              <a:srgbClr val="297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928800" y="1348350"/>
            <a:ext cx="217935" cy="0"/>
          </a:xfrm>
          <a:prstGeom prst="straightConnector1">
            <a:avLst/>
          </a:prstGeom>
          <a:ln w="19050">
            <a:solidFill>
              <a:srgbClr val="297B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56"/>
          <a:stretch/>
        </p:blipFill>
        <p:spPr>
          <a:xfrm>
            <a:off x="7170288" y="1348350"/>
            <a:ext cx="1741417" cy="302844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 bwMode="auto">
          <a:xfrm>
            <a:off x="8534400" y="4743450"/>
            <a:ext cx="3048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lv-LV" altLang="en-US" dirty="0" smtClean="0"/>
              <a:t>27</a:t>
            </a:r>
            <a:endParaRPr lang="ru-RU" altLang="en-US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90800" y="285750"/>
            <a:ext cx="5943600" cy="7774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lv-LV" sz="2400" b="1" dirty="0">
                <a:latin typeface="Verdana" panose="020B0604030504040204" pitchFamily="34" charset="0"/>
              </a:rPr>
              <a:t>Мое рабочее место: все твои действия на портале</a:t>
            </a:r>
            <a:endParaRPr kumimoji="0" lang="ru-RU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4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90800" y="3048000"/>
            <a:ext cx="5943600" cy="1504950"/>
          </a:xfrm>
        </p:spPr>
        <p:txBody>
          <a:bodyPr>
            <a:noAutofit/>
          </a:bodyPr>
          <a:lstStyle/>
          <a:p>
            <a:r>
              <a:rPr lang="lv-LV" altLang="en-US" sz="2400" dirty="0" smtClean="0"/>
              <a:t>Аутентификация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28</a:t>
            </a:fld>
            <a:endParaRPr lang="ru-RU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885950"/>
            <a:ext cx="1296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668689" y="3997701"/>
            <a:ext cx="2412000" cy="5552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lv-LV" sz="1200" dirty="0" smtClean="0"/>
              <a:t>Дополнительная подготовка не требуется.</a:t>
            </a:r>
          </a:p>
          <a:p>
            <a:pPr marL="4763"/>
            <a:endParaRPr lang="ru-RU" sz="1400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172200" y="3997701"/>
            <a:ext cx="2412000" cy="55524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lv-LV" sz="1200" dirty="0" smtClean="0"/>
              <a:t>Требуется провести разовые подготовительные работы.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0"/>
            <a:ext cx="6096000" cy="777482"/>
          </a:xfrm>
        </p:spPr>
        <p:txBody>
          <a:bodyPr>
            <a:noAutofit/>
          </a:bodyPr>
          <a:lstStyle/>
          <a:p>
            <a:r>
              <a:rPr lang="lv-LV" sz="2400" dirty="0" smtClean="0"/>
              <a:t>Как аутентифицироваться для использования е-услуг?</a:t>
            </a:r>
            <a:endParaRPr lang="ru-RU" sz="24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590800" y="1352550"/>
            <a:ext cx="6094800" cy="589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lv-LV" sz="1400" dirty="0" smtClean="0"/>
              <a:t>Выбор наиболее удобного способа аутентификации </a:t>
            </a:r>
          </a:p>
          <a:p>
            <a:pPr algn="just">
              <a:spcBef>
                <a:spcPts val="0"/>
              </a:spcBef>
            </a:pPr>
            <a:r>
              <a:rPr lang="lv-LV" sz="1400" dirty="0" smtClean="0"/>
              <a:t>(только в отдельных случаях нельзя выбрать, например, для е-услуги по сбору подписей требуется е-подпись)</a:t>
            </a:r>
            <a:endParaRPr lang="ru-RU" sz="1400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172200" y="2581930"/>
            <a:ext cx="2412000" cy="707886"/>
            <a:chOff x="2102777" y="4087376"/>
            <a:chExt cx="2412000" cy="707886"/>
          </a:xfrm>
        </p:grpSpPr>
        <p:sp>
          <p:nvSpPr>
            <p:cNvPr id="11" name="Rectangle 10"/>
            <p:cNvSpPr/>
            <p:nvPr/>
          </p:nvSpPr>
          <p:spPr>
            <a:xfrm>
              <a:off x="2154266" y="4102765"/>
              <a:ext cx="2309023" cy="69249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lv-LV" sz="1300" b="1" dirty="0">
                  <a:latin typeface="Verdana" panose="020B0604030504040204" pitchFamily="34" charset="0"/>
                </a:rPr>
                <a:t>С </a:t>
              </a:r>
              <a:r>
                <a:rPr lang="lv-LV" sz="1300" b="1" dirty="0" err="1">
                  <a:latin typeface="Verdana" panose="020B0604030504040204" pitchFamily="34" charset="0"/>
                </a:rPr>
                <a:t>помощью</a:t>
              </a:r>
              <a:r>
                <a:rPr lang="lv-LV" sz="1300" b="1" dirty="0">
                  <a:latin typeface="Verdana" panose="020B0604030504040204" pitchFamily="34" charset="0"/>
                </a:rPr>
                <a:t> </a:t>
              </a:r>
              <a:r>
                <a:rPr lang="lv-LV" sz="1300" b="1" dirty="0" err="1" smtClean="0">
                  <a:latin typeface="Verdana" panose="020B0604030504040204" pitchFamily="34" charset="0"/>
                </a:rPr>
                <a:t>eID-карты</a:t>
              </a:r>
              <a:r>
                <a:rPr lang="ru-RU" sz="1300" b="1" dirty="0" smtClean="0">
                  <a:latin typeface="Verdana" panose="020B0604030504040204" pitchFamily="34" charset="0"/>
                </a:rPr>
                <a:t> или е-подписи</a:t>
              </a:r>
              <a:r>
                <a:rPr dirty="0"/>
                <a:t/>
              </a:r>
              <a:br>
                <a:rPr dirty="0"/>
              </a:br>
              <a:endParaRPr lang="ru-RU" sz="1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02777" y="4087376"/>
              <a:ext cx="2412000" cy="523220"/>
            </a:xfrm>
            <a:prstGeom prst="roundRect">
              <a:avLst/>
            </a:prstGeom>
            <a:noFill/>
            <a:ln w="15875">
              <a:solidFill>
                <a:srgbClr val="ADDE6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68689" y="2581930"/>
            <a:ext cx="2412000" cy="523220"/>
            <a:chOff x="2102777" y="4080588"/>
            <a:chExt cx="2412000" cy="523220"/>
          </a:xfrm>
        </p:grpSpPr>
        <p:sp>
          <p:nvSpPr>
            <p:cNvPr id="14" name="Rectangle 13"/>
            <p:cNvSpPr/>
            <p:nvPr/>
          </p:nvSpPr>
          <p:spPr>
            <a:xfrm>
              <a:off x="2154266" y="4196004"/>
              <a:ext cx="2309023" cy="29238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lv-LV" sz="1300" b="1" dirty="0">
                  <a:latin typeface="Verdana" panose="020B0604030504040204" pitchFamily="34" charset="0"/>
                </a:rPr>
                <a:t>Через интернет-банк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102777" y="4080588"/>
              <a:ext cx="2412000" cy="523220"/>
            </a:xfrm>
            <a:prstGeom prst="roundRect">
              <a:avLst/>
            </a:prstGeom>
            <a:noFill/>
            <a:ln w="15875">
              <a:solidFill>
                <a:srgbClr val="ADDE6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>
            <a:off x="6172200" y="2038350"/>
            <a:ext cx="468000" cy="468000"/>
          </a:xfrm>
          <a:prstGeom prst="straightConnector1">
            <a:avLst/>
          </a:prstGeom>
          <a:ln w="28575">
            <a:solidFill>
              <a:srgbClr val="ADDE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612689" y="2038350"/>
            <a:ext cx="468000" cy="468000"/>
          </a:xfrm>
          <a:prstGeom prst="straightConnector1">
            <a:avLst/>
          </a:prstGeom>
          <a:ln w="28575">
            <a:solidFill>
              <a:srgbClr val="ADDE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836929" y="3178145"/>
            <a:ext cx="1082542" cy="307849"/>
            <a:chOff x="5853079" y="3327355"/>
            <a:chExt cx="1082542" cy="30784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6604" y="3327355"/>
              <a:ext cx="509017" cy="30784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3079" y="3327355"/>
              <a:ext cx="509017" cy="307849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2792146" y="3178145"/>
            <a:ext cx="2165087" cy="644231"/>
            <a:chOff x="609600" y="2597319"/>
            <a:chExt cx="2165087" cy="6442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646" y="2597319"/>
              <a:ext cx="509017" cy="30784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634" y="2933701"/>
              <a:ext cx="509017" cy="30784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658" y="2933701"/>
              <a:ext cx="509017" cy="30784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611" y="2933701"/>
              <a:ext cx="509017" cy="30784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670" y="2597319"/>
              <a:ext cx="509017" cy="30784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623" y="2597319"/>
              <a:ext cx="509017" cy="30784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597319"/>
              <a:ext cx="509017" cy="307849"/>
            </a:xfrm>
            <a:prstGeom prst="rect">
              <a:avLst/>
            </a:prstGeom>
          </p:spPr>
        </p:pic>
      </p:grpSp>
      <p:sp>
        <p:nvSpPr>
          <p:cNvPr id="27" name="Slide Number Placeholder 5"/>
          <p:cNvSpPr>
            <a:spLocks noGrp="1"/>
          </p:cNvSpPr>
          <p:nvPr>
            <p:ph type="sldNum" sz="quarter" idx="13"/>
          </p:nvPr>
        </p:nvSpPr>
        <p:spPr bwMode="auto">
          <a:xfrm>
            <a:off x="8534400" y="4743450"/>
            <a:ext cx="3048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lv-LV" altLang="en-US" dirty="0" smtClean="0"/>
              <a:t>29</a:t>
            </a:r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468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90800" y="2981325"/>
            <a:ext cx="5943600" cy="1038225"/>
          </a:xfrm>
        </p:spPr>
        <p:txBody>
          <a:bodyPr>
            <a:normAutofit/>
          </a:bodyPr>
          <a:lstStyle/>
          <a:p>
            <a:r>
              <a:rPr lang="lv-LV" altLang="en-US" sz="2400" dirty="0" smtClean="0"/>
              <a:t>Что </a:t>
            </a:r>
            <a:r>
              <a:rPr lang="lv-LV" altLang="en-US" sz="2400" dirty="0" err="1" smtClean="0"/>
              <a:t>такое</a:t>
            </a:r>
            <a:r>
              <a:rPr dirty="0" smtClean="0"/>
              <a:t> </a:t>
            </a:r>
            <a:r>
              <a:rPr lang="lv-LV" altLang="en-US" sz="2400" dirty="0" err="1" smtClean="0">
                <a:solidFill>
                  <a:schemeClr val="bg1"/>
                </a:solidFill>
              </a:rPr>
              <a:t>atvija.lv</a:t>
            </a:r>
            <a:r>
              <a:rPr dirty="0" smtClean="0"/>
              <a:t> </a:t>
            </a:r>
            <a:r>
              <a:rPr lang="lv-LV" altLang="en-US" sz="2400" dirty="0" smtClean="0"/>
              <a:t>?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3</a:t>
            </a:fld>
            <a:endParaRPr lang="ru-RU" altLang="en-US" smtClean="0"/>
          </a:p>
        </p:txBody>
      </p:sp>
      <p:pic>
        <p:nvPicPr>
          <p:cNvPr id="5" name="Picture 11" descr="G:\VRAA_09102015\Vizuālie materiali\Prezentacijas\Ikonas\Latvija_logo_dar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981325"/>
            <a:ext cx="1425679" cy="57120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809750"/>
            <a:ext cx="1327800" cy="11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6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90800" y="2743200"/>
            <a:ext cx="6094800" cy="571202"/>
          </a:xfrm>
        </p:spPr>
        <p:txBody>
          <a:bodyPr>
            <a:noAutofit/>
          </a:bodyPr>
          <a:lstStyle/>
          <a:p>
            <a:r>
              <a:rPr lang="lv-LV" altLang="en-US" sz="2400" dirty="0" smtClean="0"/>
              <a:t>Как подготовиться 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30</a:t>
            </a:fld>
            <a:endParaRPr lang="ru-RU" alt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04950"/>
            <a:ext cx="1600200" cy="1333500"/>
          </a:xfrm>
          <a:prstGeom prst="rect">
            <a:avLst/>
          </a:prstGeom>
        </p:spPr>
      </p:pic>
      <p:pic>
        <p:nvPicPr>
          <p:cNvPr id="6" name="Picture 5" descr="G:\VRAA_09102015\Vizuālie materiali\Prezentacijas\Ikonas\Latvija_logo_dark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105150"/>
            <a:ext cx="1425679" cy="57120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590800" y="3114377"/>
            <a:ext cx="609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altLang="en-US" sz="2400" b="1" dirty="0">
                <a:latin typeface="Verdana" panose="020B0604030504040204" pitchFamily="34" charset="0"/>
              </a:rPr>
              <a:t>к </a:t>
            </a:r>
            <a:r>
              <a:rPr lang="lv-LV" altLang="en-US" sz="2400" b="1" dirty="0" err="1" smtClean="0">
                <a:latin typeface="Verdana" panose="020B0604030504040204" pitchFamily="34" charset="0"/>
              </a:rPr>
              <a:t>использованию</a:t>
            </a:r>
            <a:r>
              <a:rPr lang="ru-RU" altLang="en-US" sz="2400" b="1" dirty="0" smtClean="0">
                <a:latin typeface="Verdana" panose="020B0604030504040204" pitchFamily="34" charset="0"/>
              </a:rPr>
              <a:t>           </a:t>
            </a:r>
            <a:r>
              <a:rPr lang="lv-LV" altLang="en-US" sz="2400" b="1" dirty="0" smtClean="0">
                <a:latin typeface="Verdana" panose="020B0604030504040204" pitchFamily="34" charset="0"/>
              </a:rPr>
              <a:t> </a:t>
            </a:r>
          </a:p>
          <a:p>
            <a:r>
              <a:rPr lang="lv-LV" altLang="en-US" sz="2400" b="1" dirty="0" smtClean="0">
                <a:latin typeface="Verdana" panose="020B0604030504040204" pitchFamily="34" charset="0"/>
              </a:rPr>
              <a:t>с </a:t>
            </a:r>
            <a:r>
              <a:rPr lang="lv-LV" altLang="en-US" sz="2400" b="1" dirty="0" err="1" smtClean="0">
                <a:latin typeface="Verdana" panose="020B0604030504040204" pitchFamily="34" charset="0"/>
              </a:rPr>
              <a:t>помощью</a:t>
            </a:r>
            <a:r>
              <a:rPr lang="lv-LV" altLang="en-US" sz="2400" b="1" dirty="0" smtClean="0">
                <a:latin typeface="Verdana" panose="020B0604030504040204" pitchFamily="34" charset="0"/>
              </a:rPr>
              <a:t> </a:t>
            </a:r>
            <a:r>
              <a:rPr lang="lv-LV" altLang="en-US" sz="2400" b="1" dirty="0" err="1" smtClean="0">
                <a:latin typeface="Verdana" panose="020B0604030504040204" pitchFamily="34" charset="0"/>
              </a:rPr>
              <a:t>eID-карты</a:t>
            </a:r>
            <a:r>
              <a:rPr lang="lv-LV" altLang="en-US" sz="2400" b="1" dirty="0" smtClean="0">
                <a:latin typeface="Verdana" panose="020B0604030504040204" pitchFamily="34" charset="0"/>
              </a:rPr>
              <a:t> и</a:t>
            </a:r>
            <a:br>
              <a:rPr lang="lv-LV" altLang="en-US" sz="2400" b="1" dirty="0" smtClean="0">
                <a:latin typeface="Verdana" panose="020B0604030504040204" pitchFamily="34" charset="0"/>
              </a:rPr>
            </a:br>
            <a:r>
              <a:rPr lang="lv-LV" altLang="en-US" sz="2400" b="1" dirty="0" smtClean="0">
                <a:latin typeface="Verdana" panose="020B0604030504040204" pitchFamily="34" charset="0"/>
              </a:rPr>
              <a:t>е-</a:t>
            </a:r>
            <a:r>
              <a:rPr lang="lv-LV" altLang="en-US" sz="2400" b="1" dirty="0" err="1" smtClean="0">
                <a:latin typeface="Verdana" panose="020B0604030504040204" pitchFamily="34" charset="0"/>
              </a:rPr>
              <a:t>подписи</a:t>
            </a:r>
            <a:r>
              <a:rPr lang="lv-LV" altLang="en-US" sz="2400" b="1" dirty="0">
                <a:latin typeface="Verdana" panose="020B0604030504040204" pitchFamily="34" charset="0"/>
              </a:rPr>
              <a:t>?</a:t>
            </a: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16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0"/>
            <a:ext cx="5943600" cy="777482"/>
          </a:xfrm>
        </p:spPr>
        <p:txBody>
          <a:bodyPr>
            <a:noAutofit/>
          </a:bodyPr>
          <a:lstStyle/>
          <a:p>
            <a:r>
              <a:rPr lang="lv-LV" sz="2400" dirty="0" smtClean="0"/>
              <a:t>Что необходимо для начала работы?</a:t>
            </a:r>
            <a:endParaRPr lang="ru-RU" sz="24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 bwMode="auto">
          <a:xfrm>
            <a:off x="8534400" y="4743450"/>
            <a:ext cx="3048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31</a:t>
            </a:fld>
            <a:endParaRPr lang="ru-RU" altLang="en-US" dirty="0" smtClean="0"/>
          </a:p>
        </p:txBody>
      </p:sp>
      <p:sp>
        <p:nvSpPr>
          <p:cNvPr id="16" name="Plus 15"/>
          <p:cNvSpPr/>
          <p:nvPr/>
        </p:nvSpPr>
        <p:spPr>
          <a:xfrm>
            <a:off x="4310293" y="1727036"/>
            <a:ext cx="387514" cy="387514"/>
          </a:xfrm>
          <a:prstGeom prst="mathPlus">
            <a:avLst/>
          </a:prstGeom>
          <a:solidFill>
            <a:srgbClr val="ADD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ADDE61"/>
              </a:solidFill>
            </a:endParaRPr>
          </a:p>
        </p:txBody>
      </p:sp>
      <p:sp>
        <p:nvSpPr>
          <p:cNvPr id="17" name="Plus 16"/>
          <p:cNvSpPr/>
          <p:nvPr/>
        </p:nvSpPr>
        <p:spPr>
          <a:xfrm>
            <a:off x="6470486" y="1727036"/>
            <a:ext cx="387514" cy="387514"/>
          </a:xfrm>
          <a:prstGeom prst="mathPlus">
            <a:avLst/>
          </a:prstGeom>
          <a:solidFill>
            <a:srgbClr val="ADD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ADDE6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35467" y="1545113"/>
            <a:ext cx="1071191" cy="1087809"/>
            <a:chOff x="2610205" y="1545113"/>
            <a:chExt cx="1071191" cy="1087809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2621969" y="2345745"/>
              <a:ext cx="1047663" cy="287177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1800" b="1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ctr"/>
              <a:r>
                <a:rPr lang="lv-LV" sz="1200" dirty="0" smtClean="0">
                  <a:solidFill>
                    <a:srgbClr val="297B4B"/>
                  </a:solidFill>
                </a:rPr>
                <a:t>Компьютер</a:t>
              </a:r>
              <a:endParaRPr lang="ru-RU" sz="1200" dirty="0">
                <a:solidFill>
                  <a:srgbClr val="297B4B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205" y="1545113"/>
              <a:ext cx="1071191" cy="798037"/>
            </a:xfrm>
            <a:prstGeom prst="rect">
              <a:avLst/>
            </a:prstGeom>
          </p:spPr>
        </p:pic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2435062" y="2965019"/>
            <a:ext cx="1872000" cy="12139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lv-LV" sz="1200" dirty="0" smtClean="0"/>
              <a:t>Компьютер с подключением к Интернету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322525" y="4289852"/>
            <a:ext cx="2097075" cy="4847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4763" algn="ctr">
              <a:spcBef>
                <a:spcPts val="0"/>
              </a:spcBef>
            </a:pPr>
            <a:r>
              <a:rPr lang="lv-LV" sz="1050" dirty="0" smtClean="0">
                <a:latin typeface="Verdana" panose="020B0604030504040204" pitchFamily="34" charset="0"/>
              </a:rPr>
              <a:t>В библиотеке смело обращайся к библиотекарю за советом по использованию е-услуг!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55015" y="1545113"/>
            <a:ext cx="1138970" cy="1087810"/>
            <a:chOff x="4898465" y="1545113"/>
            <a:chExt cx="1138970" cy="1087810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4898465" y="2345745"/>
              <a:ext cx="1138970" cy="28717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1800" b="1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ctr"/>
              <a:r>
                <a:rPr lang="lv-LV" sz="1200" dirty="0" smtClean="0">
                  <a:solidFill>
                    <a:srgbClr val="297B4B"/>
                  </a:solidFill>
                </a:rPr>
                <a:t>eID-карта</a:t>
              </a:r>
              <a:endParaRPr lang="ru-RU" sz="1200" dirty="0">
                <a:solidFill>
                  <a:srgbClr val="297B4B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355" y="1545113"/>
              <a:ext cx="1071191" cy="798037"/>
            </a:xfrm>
            <a:prstGeom prst="rect">
              <a:avLst/>
            </a:prstGeom>
          </p:spPr>
        </p:pic>
      </p:grpSp>
      <p:sp>
        <p:nvSpPr>
          <p:cNvPr id="24" name="Content Placeholder 2"/>
          <p:cNvSpPr txBox="1">
            <a:spLocks/>
          </p:cNvSpPr>
          <p:nvPr/>
        </p:nvSpPr>
        <p:spPr>
          <a:xfrm>
            <a:off x="4588500" y="2965019"/>
            <a:ext cx="1872000" cy="13443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lv-LV" sz="1200" dirty="0" smtClean="0"/>
              <a:t>eID-карта выдается УДГМ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dirty="0" smtClean="0"/>
              <a:t> 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lv-LV" sz="1200" dirty="0" smtClean="0"/>
              <a:t>Запроси е-подпись!</a:t>
            </a:r>
            <a:endParaRPr lang="ru-RU" sz="1100" dirty="0"/>
          </a:p>
        </p:txBody>
      </p:sp>
      <p:sp>
        <p:nvSpPr>
          <p:cNvPr id="27" name="Rectangle 26"/>
          <p:cNvSpPr/>
          <p:nvPr/>
        </p:nvSpPr>
        <p:spPr>
          <a:xfrm>
            <a:off x="4588500" y="4289852"/>
            <a:ext cx="1872000" cy="48474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/>
            <a:r>
              <a:rPr lang="lv-LV" sz="1050" dirty="0" smtClean="0">
                <a:latin typeface="Verdana" panose="020B0604030504040204" pitchFamily="34" charset="0"/>
              </a:rPr>
              <a:t>Т: 8300</a:t>
            </a:r>
          </a:p>
          <a:p>
            <a:pPr algn="ctr"/>
            <a:r>
              <a:rPr lang="lv-LV" sz="1050" dirty="0">
                <a:latin typeface="Verdana" panose="020B0604030504040204" pitchFamily="34" charset="0"/>
              </a:rPr>
              <a:t>Э: eID@pmlp.gov.lv </a:t>
            </a:r>
          </a:p>
          <a:p>
            <a:pPr algn="ctr"/>
            <a:r>
              <a:rPr lang="lv-LV" sz="1050" dirty="0">
                <a:latin typeface="Verdana" panose="020B0604030504040204" pitchFamily="34" charset="0"/>
              </a:rPr>
              <a:t>W: www.pmlp.gov.lv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164750" y="1579658"/>
            <a:ext cx="1219200" cy="1144492"/>
            <a:chOff x="7180500" y="1579658"/>
            <a:chExt cx="1219200" cy="1144492"/>
          </a:xfrm>
        </p:grpSpPr>
        <p:sp>
          <p:nvSpPr>
            <p:cNvPr id="11" name="Title 1"/>
            <p:cNvSpPr txBox="1">
              <a:spLocks/>
            </p:cNvSpPr>
            <p:nvPr/>
          </p:nvSpPr>
          <p:spPr>
            <a:xfrm>
              <a:off x="7180500" y="2345745"/>
              <a:ext cx="1219200" cy="378405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1800" b="1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ctr"/>
              <a:r>
                <a:rPr lang="lv-LV" sz="1200" dirty="0" smtClean="0">
                  <a:solidFill>
                    <a:srgbClr val="297B4B"/>
                  </a:solidFill>
                </a:rPr>
                <a:t>Считыватель смарт-карт</a:t>
              </a:r>
              <a:endParaRPr lang="ru-RU" sz="1200" dirty="0">
                <a:solidFill>
                  <a:srgbClr val="297B4B"/>
                </a:solidFill>
              </a:endParaRPr>
            </a:p>
          </p:txBody>
        </p:sp>
        <p:pic>
          <p:nvPicPr>
            <p:cNvPr id="12" name="Picture 2" descr="C:\Users\Linda\Desktop\VRAA_dators_un_lastiajs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451100" y="1579658"/>
              <a:ext cx="566839" cy="687292"/>
            </a:xfrm>
            <a:prstGeom prst="rect">
              <a:avLst/>
            </a:prstGeom>
            <a:noFill/>
          </p:spPr>
        </p:pic>
      </p:grpSp>
      <p:sp>
        <p:nvSpPr>
          <p:cNvPr id="25" name="Content Placeholder 2"/>
          <p:cNvSpPr txBox="1">
            <a:spLocks/>
          </p:cNvSpPr>
          <p:nvPr/>
        </p:nvSpPr>
        <p:spPr>
          <a:xfrm>
            <a:off x="6838350" y="2965019"/>
            <a:ext cx="1872000" cy="9021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200" dirty="0" smtClean="0"/>
              <a:t>Считыватель карт можно приобрести в магазине электротоваров</a:t>
            </a:r>
            <a:endParaRPr lang="ru-RU" sz="1200" dirty="0"/>
          </a:p>
        </p:txBody>
      </p:sp>
      <p:sp>
        <p:nvSpPr>
          <p:cNvPr id="28" name="Rectangle 27"/>
          <p:cNvSpPr/>
          <p:nvPr/>
        </p:nvSpPr>
        <p:spPr>
          <a:xfrm>
            <a:off x="6629400" y="4289852"/>
            <a:ext cx="2289900" cy="4847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4763" algn="ctr">
              <a:spcBef>
                <a:spcPts val="0"/>
              </a:spcBef>
            </a:pPr>
            <a:r>
              <a:rPr lang="lv-LV" sz="1050" dirty="0" smtClean="0">
                <a:latin typeface="Verdana" panose="020B0604030504040204" pitchFamily="34" charset="0"/>
              </a:rPr>
              <a:t>Список с местами торговли доступен на www.eparaksts.lv в разделе «eID-карта»</a:t>
            </a:r>
            <a:endParaRPr lang="ru-RU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9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90800" y="4710440"/>
            <a:ext cx="533400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Т: 67018989</a:t>
            </a:r>
            <a:r>
              <a:rPr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e-DE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Э: eparaksts@eparaksts.lv</a:t>
            </a:r>
            <a:r>
              <a:rPr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e-DE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W: www.eparaksts.lv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90800" y="1314453"/>
            <a:ext cx="6094800" cy="489791"/>
          </a:xfrm>
        </p:spPr>
        <p:txBody>
          <a:bodyPr>
            <a:normAutofit lnSpcReduction="10000"/>
          </a:bodyPr>
          <a:lstStyle/>
          <a:p>
            <a:pPr algn="just"/>
            <a:r>
              <a:rPr lang="lv-LV" sz="1400" b="1" dirty="0"/>
              <a:t>Следуй инструкции на eparaksts.lv в </a:t>
            </a:r>
            <a:r>
              <a:rPr lang="lv-LV" sz="1400" b="1" dirty="0" err="1" smtClean="0"/>
              <a:t>разделе</a:t>
            </a:r>
            <a:r>
              <a:rPr lang="lv-LV" sz="1400" b="1" dirty="0" smtClean="0"/>
              <a:t/>
            </a:r>
            <a:br>
              <a:rPr lang="lv-LV" sz="1400" b="1" dirty="0" smtClean="0"/>
            </a:br>
            <a:r>
              <a:rPr lang="lv-LV" sz="1400" b="1" dirty="0" smtClean="0"/>
              <a:t>«</a:t>
            </a:r>
            <a:r>
              <a:rPr lang="lv-LV" sz="1400" b="1" dirty="0" err="1" smtClean="0"/>
              <a:t>eID-карта</a:t>
            </a:r>
            <a:r>
              <a:rPr lang="lv-LV" sz="1400" b="1" dirty="0"/>
              <a:t>»</a:t>
            </a:r>
            <a:endParaRPr lang="ru-RU" sz="1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2694878" y="1967025"/>
            <a:ext cx="5858400" cy="1787098"/>
            <a:chOff x="2676000" y="1959173"/>
            <a:chExt cx="5858400" cy="1787098"/>
          </a:xfrm>
        </p:grpSpPr>
        <p:grpSp>
          <p:nvGrpSpPr>
            <p:cNvPr id="26" name="Group 25"/>
            <p:cNvGrpSpPr/>
            <p:nvPr/>
          </p:nvGrpSpPr>
          <p:grpSpPr>
            <a:xfrm>
              <a:off x="2676000" y="1959173"/>
              <a:ext cx="5858400" cy="502568"/>
              <a:chOff x="2523600" y="1885950"/>
              <a:chExt cx="5858400" cy="502568"/>
            </a:xfrm>
          </p:grpSpPr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2904600" y="1885950"/>
                <a:ext cx="5477400" cy="5025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5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5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5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5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lv-LV" sz="1400" dirty="0" smtClean="0"/>
                  <a:t>Установи программное обеспечение подписи / проверки eParakstītājs 3.0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523600" y="1984834"/>
                <a:ext cx="304800" cy="304800"/>
              </a:xfrm>
              <a:prstGeom prst="ellipse">
                <a:avLst/>
              </a:prstGeom>
              <a:solidFill>
                <a:srgbClr val="ADDE61"/>
              </a:solidFill>
              <a:ln>
                <a:solidFill>
                  <a:srgbClr val="ADDE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v-LV" sz="1600" b="1" dirty="0" smtClean="0">
                    <a:latin typeface="Verdana" pitchFamily="34" charset="0"/>
                  </a:rPr>
                  <a:t>1</a:t>
                </a:r>
                <a:endParaRPr lang="ru-RU" sz="1600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676000" y="2688507"/>
              <a:ext cx="5858400" cy="307777"/>
              <a:chOff x="2523600" y="2589198"/>
              <a:chExt cx="5858400" cy="307777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2523600" y="2590686"/>
                <a:ext cx="304800" cy="304800"/>
              </a:xfrm>
              <a:prstGeom prst="ellipse">
                <a:avLst/>
              </a:prstGeom>
              <a:solidFill>
                <a:srgbClr val="ADDE61"/>
              </a:solidFill>
              <a:ln>
                <a:solidFill>
                  <a:srgbClr val="ADDE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v-LV" sz="1600" b="1" dirty="0" smtClean="0">
                    <a:latin typeface="Verdana" pitchFamily="34" charset="0"/>
                  </a:rPr>
                  <a:t>2</a:t>
                </a:r>
                <a:endParaRPr lang="ru-RU" sz="1600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904600" y="2589198"/>
                <a:ext cx="54774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lv-LV" sz="1400" dirty="0" smtClean="0">
                    <a:latin typeface="Verdana" panose="020B0604030504040204" pitchFamily="34" charset="0"/>
                  </a:rPr>
                  <a:t>Убедись, что е-подпись активна и годна</a:t>
                </a:r>
                <a:endParaRPr lang="ru-RU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676000" y="3223051"/>
              <a:ext cx="5858400" cy="523220"/>
              <a:chOff x="2523600" y="3073628"/>
              <a:chExt cx="5858400" cy="52322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2523600" y="3182838"/>
                <a:ext cx="304800" cy="304800"/>
              </a:xfrm>
              <a:prstGeom prst="ellipse">
                <a:avLst/>
              </a:prstGeom>
              <a:solidFill>
                <a:srgbClr val="ADDE61"/>
              </a:solidFill>
              <a:ln>
                <a:solidFill>
                  <a:srgbClr val="ADDE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v-LV" sz="1600" b="1" dirty="0" smtClean="0">
                    <a:latin typeface="Verdana" pitchFamily="34" charset="0"/>
                  </a:rPr>
                  <a:t>3</a:t>
                </a:r>
                <a:endParaRPr lang="ru-RU" sz="1600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904600" y="3073628"/>
                <a:ext cx="5477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lv-LV" sz="1400" dirty="0">
                    <a:latin typeface="Verdana" panose="020B0604030504040204" pitchFamily="34" charset="0"/>
                  </a:rPr>
                  <a:t>Подготовь свой интернет-браузер </a:t>
                </a:r>
                <a:r>
                  <a:rPr lang="lv-LV" sz="1400" dirty="0" err="1">
                    <a:latin typeface="Verdana" panose="020B0604030504040204" pitchFamily="34" charset="0"/>
                  </a:rPr>
                  <a:t>для</a:t>
                </a:r>
                <a:r>
                  <a:rPr lang="lv-LV" sz="1400" dirty="0">
                    <a:latin typeface="Verdana" panose="020B0604030504040204" pitchFamily="34" charset="0"/>
                  </a:rPr>
                  <a:t> </a:t>
                </a:r>
                <a:r>
                  <a:rPr lang="lv-LV" sz="1400" dirty="0" err="1" smtClean="0">
                    <a:latin typeface="Verdana" panose="020B0604030504040204" pitchFamily="34" charset="0"/>
                  </a:rPr>
                  <a:t>работы</a:t>
                </a:r>
                <a:r>
                  <a:rPr lang="lv-LV" sz="1400" dirty="0" smtClean="0">
                    <a:latin typeface="Verdana" panose="020B0604030504040204" pitchFamily="34" charset="0"/>
                  </a:rPr>
                  <a:t/>
                </a:r>
                <a:br>
                  <a:rPr lang="lv-LV" sz="1400" dirty="0" smtClean="0">
                    <a:latin typeface="Verdana" panose="020B0604030504040204" pitchFamily="34" charset="0"/>
                  </a:rPr>
                </a:br>
                <a:r>
                  <a:rPr lang="lv-LV" sz="1400" dirty="0" smtClean="0">
                    <a:latin typeface="Verdana" panose="020B0604030504040204" pitchFamily="34" charset="0"/>
                  </a:rPr>
                  <a:t>с </a:t>
                </a:r>
                <a:r>
                  <a:rPr lang="lv-LV" sz="1400" dirty="0">
                    <a:latin typeface="Verdana" panose="020B0604030504040204" pitchFamily="34" charset="0"/>
                  </a:rPr>
                  <a:t>eID-картой </a:t>
                </a:r>
              </a:p>
            </p:txBody>
          </p:sp>
        </p:grpSp>
      </p:grp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2590800" y="285750"/>
            <a:ext cx="6096000" cy="777482"/>
          </a:xfrm>
        </p:spPr>
        <p:txBody>
          <a:bodyPr>
            <a:noAutofit/>
          </a:bodyPr>
          <a:lstStyle/>
          <a:p>
            <a:r>
              <a:rPr lang="lv-LV" sz="2200" dirty="0" smtClean="0"/>
              <a:t>Компьютер, </a:t>
            </a:r>
            <a:r>
              <a:rPr lang="lv-LV" sz="2200" dirty="0" err="1" smtClean="0"/>
              <a:t>подготовленный</a:t>
            </a:r>
            <a:r>
              <a:rPr lang="lv-LV" sz="2200" dirty="0" smtClean="0"/>
              <a:t/>
            </a:r>
            <a:br>
              <a:rPr lang="lv-LV" sz="2200" dirty="0" smtClean="0"/>
            </a:br>
            <a:r>
              <a:rPr lang="lv-LV" sz="2200" dirty="0" smtClean="0"/>
              <a:t>к работе с eID-картой и е-подписью</a:t>
            </a:r>
            <a:endParaRPr lang="ru-RU" sz="2200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3"/>
          </p:nvPr>
        </p:nvSpPr>
        <p:spPr bwMode="auto">
          <a:xfrm>
            <a:off x="8534400" y="4743450"/>
            <a:ext cx="3048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lv-LV" altLang="en-US" dirty="0" smtClean="0"/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99640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0"/>
            <a:ext cx="6163200" cy="777482"/>
          </a:xfrm>
        </p:spPr>
        <p:txBody>
          <a:bodyPr>
            <a:noAutofit/>
          </a:bodyPr>
          <a:lstStyle/>
          <a:p>
            <a:pPr algn="just"/>
            <a:r>
              <a:rPr lang="lv-LV" sz="2400" dirty="0"/>
              <a:t>Как убедиться, что е-подпись активна и годна?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 bwMode="auto">
          <a:xfrm>
            <a:off x="8534400" y="4743450"/>
            <a:ext cx="3048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33</a:t>
            </a:fld>
            <a:endParaRPr lang="ru-RU" altLang="en-US" dirty="0" smtClean="0"/>
          </a:p>
        </p:txBody>
      </p:sp>
      <p:sp>
        <p:nvSpPr>
          <p:cNvPr id="62" name="Rectangle 61"/>
          <p:cNvSpPr/>
          <p:nvPr/>
        </p:nvSpPr>
        <p:spPr>
          <a:xfrm>
            <a:off x="2695339" y="3333750"/>
            <a:ext cx="5839061" cy="1368000"/>
          </a:xfrm>
          <a:prstGeom prst="rect">
            <a:avLst/>
          </a:prstGeom>
          <a:ln w="19050">
            <a:solidFill>
              <a:srgbClr val="ADDE61"/>
            </a:solidFill>
          </a:ln>
        </p:spPr>
        <p:txBody>
          <a:bodyPr wrap="square" lIns="108000" tIns="108000" rIns="108000" bIns="108000" anchor="ctr">
            <a:spAutoFit/>
          </a:bodyPr>
          <a:lstStyle/>
          <a:p>
            <a:pPr algn="just">
              <a:spcAft>
                <a:spcPts val="600"/>
              </a:spcAft>
            </a:pPr>
            <a:r>
              <a:rPr lang="lv-LV" sz="1400" b="1" dirty="0" smtClean="0">
                <a:solidFill>
                  <a:srgbClr val="ADDE61"/>
                </a:solidFill>
                <a:latin typeface="Verdana" pitchFamily="34" charset="0"/>
              </a:rPr>
              <a:t>Внимание! 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lv-LV" sz="1200" dirty="0" smtClean="0">
                <a:latin typeface="Verdana" pitchFamily="34" charset="0"/>
              </a:rPr>
              <a:t>Е-подпись будет активирована в течение 24 часов с момента получения карты.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lv-LV" sz="1200" dirty="0" smtClean="0">
                <a:latin typeface="Verdana" pitchFamily="34" charset="0"/>
              </a:rPr>
              <a:t>Также в случаях изготовления нового конверта с PIN-кодом в отделении УДГМ необходимо подождать 24 часа </a:t>
            </a:r>
            <a:r>
              <a:rPr lang="lv-LV" sz="1200" dirty="0" err="1" smtClean="0">
                <a:latin typeface="Verdana" pitchFamily="34" charset="0"/>
              </a:rPr>
              <a:t>до</a:t>
            </a:r>
            <a:r>
              <a:rPr lang="lv-LV" sz="1200" dirty="0" smtClean="0">
                <a:latin typeface="Verdana" pitchFamily="34" charset="0"/>
              </a:rPr>
              <a:t> </a:t>
            </a:r>
            <a:r>
              <a:rPr lang="lv-LV" sz="1200" dirty="0" err="1" smtClean="0">
                <a:latin typeface="Verdana" pitchFamily="34" charset="0"/>
              </a:rPr>
              <a:t>активации</a:t>
            </a:r>
            <a:r>
              <a:rPr lang="lv-LV" sz="1200" dirty="0" smtClean="0">
                <a:latin typeface="Verdana" pitchFamily="34" charset="0"/>
              </a:rPr>
              <a:t/>
            </a:r>
            <a:br>
              <a:rPr lang="lv-LV" sz="1200" dirty="0" smtClean="0">
                <a:latin typeface="Verdana" pitchFamily="34" charset="0"/>
              </a:rPr>
            </a:br>
            <a:r>
              <a:rPr lang="lv-LV" sz="1200" dirty="0" smtClean="0">
                <a:latin typeface="Verdana" pitchFamily="34" charset="0"/>
              </a:rPr>
              <a:t>э-</a:t>
            </a:r>
            <a:r>
              <a:rPr lang="lv-LV" sz="1200" dirty="0" err="1" smtClean="0">
                <a:latin typeface="Verdana" pitchFamily="34" charset="0"/>
              </a:rPr>
              <a:t>подписи</a:t>
            </a:r>
            <a:r>
              <a:rPr lang="lv-LV" sz="1200" dirty="0" smtClean="0">
                <a:latin typeface="Verdana" pitchFamily="34" charset="0"/>
              </a:rPr>
              <a:t>.</a:t>
            </a:r>
            <a:endParaRPr lang="ru-RU" sz="12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91622" y="1581150"/>
            <a:ext cx="5813041" cy="1453130"/>
            <a:chOff x="2619139" y="1653213"/>
            <a:chExt cx="5813041" cy="1453130"/>
          </a:xfrm>
        </p:grpSpPr>
        <p:grpSp>
          <p:nvGrpSpPr>
            <p:cNvPr id="5" name="Group 4"/>
            <p:cNvGrpSpPr/>
            <p:nvPr/>
          </p:nvGrpSpPr>
          <p:grpSpPr>
            <a:xfrm>
              <a:off x="2619139" y="1653213"/>
              <a:ext cx="3400661" cy="307777"/>
              <a:chOff x="2619139" y="1653213"/>
              <a:chExt cx="3400661" cy="30777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000139" y="1653213"/>
                <a:ext cx="301966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v-LV" sz="1400" dirty="0">
                    <a:latin typeface="Verdana" pitchFamily="34" charset="0"/>
                  </a:rPr>
                  <a:t>Помести карту в считыватель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619139" y="1654701"/>
                <a:ext cx="304800" cy="304800"/>
              </a:xfrm>
              <a:prstGeom prst="ellipse">
                <a:avLst/>
              </a:prstGeom>
              <a:solidFill>
                <a:srgbClr val="ADDE61"/>
              </a:solidFill>
              <a:ln>
                <a:solidFill>
                  <a:srgbClr val="ADDE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v-LV" sz="1600" b="1" dirty="0" smtClean="0">
                    <a:latin typeface="Verdana" pitchFamily="34" charset="0"/>
                  </a:rPr>
                  <a:t>1</a:t>
                </a:r>
                <a:endParaRPr lang="ru-RU" sz="1600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619139" y="2187773"/>
              <a:ext cx="3011848" cy="307777"/>
              <a:chOff x="2619139" y="2174201"/>
              <a:chExt cx="3011848" cy="307777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000139" y="2174201"/>
                <a:ext cx="263084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lv-LV" sz="1400" dirty="0">
                    <a:latin typeface="Verdana" pitchFamily="34" charset="0"/>
                  </a:rPr>
                  <a:t>Открой </a:t>
                </a:r>
                <a:r>
                  <a:rPr lang="lv-LV" sz="1400" b="1" dirty="0">
                    <a:latin typeface="Verdana" pitchFamily="34" charset="0"/>
                  </a:rPr>
                  <a:t>eParakstītājs 3.0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619139" y="2175689"/>
                <a:ext cx="304800" cy="304800"/>
              </a:xfrm>
              <a:prstGeom prst="ellipse">
                <a:avLst/>
              </a:prstGeom>
              <a:solidFill>
                <a:srgbClr val="ADDE61"/>
              </a:solidFill>
              <a:ln>
                <a:solidFill>
                  <a:srgbClr val="ADDE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v-LV" sz="1600" b="1" dirty="0" smtClean="0">
                    <a:latin typeface="Verdana" pitchFamily="34" charset="0"/>
                  </a:rPr>
                  <a:t>2</a:t>
                </a:r>
                <a:endParaRPr lang="ru-RU" sz="1600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619139" y="2602753"/>
              <a:ext cx="5813041" cy="503590"/>
              <a:chOff x="2619139" y="2602753"/>
              <a:chExt cx="5813041" cy="503590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2974119" y="2602753"/>
                <a:ext cx="5458061" cy="503590"/>
              </a:xfrm>
              <a:prstGeom prst="rect">
                <a:avLst/>
              </a:prstGeom>
              <a:noFill/>
            </p:spPr>
            <p:txBody>
              <a:bodyPr wrap="square" lIns="72000" tIns="36000" rIns="36000" bIns="36000" rtlCol="0">
                <a:spAutoFit/>
              </a:bodyPr>
              <a:lstStyle/>
              <a:p>
                <a:r>
                  <a:rPr lang="lv-LV" sz="1400" dirty="0" smtClean="0">
                    <a:latin typeface="Verdana" pitchFamily="34" charset="0"/>
                  </a:rPr>
                  <a:t>Нажми </a:t>
                </a:r>
                <a:r>
                  <a:rPr lang="lv-LV" sz="1400" b="1" dirty="0" smtClean="0">
                    <a:latin typeface="Verdana" pitchFamily="34" charset="0"/>
                  </a:rPr>
                  <a:t>Rīki (Инструменты) </a:t>
                </a:r>
                <a:r>
                  <a:rPr lang="lv-LV" sz="1400" b="1" dirty="0" smtClean="0">
                    <a:latin typeface="Verdana" pitchFamily="34" charset="0"/>
                    <a:sym typeface="Wingdings" panose="05000000000000000000" pitchFamily="2" charset="2"/>
                  </a:rPr>
                  <a:t></a:t>
                </a:r>
                <a:r>
                  <a:rPr lang="lv-LV" sz="1400" b="1" dirty="0" smtClean="0">
                    <a:latin typeface="Verdana" pitchFamily="34" charset="0"/>
                  </a:rPr>
                  <a:t> Sertifikāti (Сертификаты) </a:t>
                </a:r>
                <a:r>
                  <a:rPr lang="lv-LV" sz="1400" dirty="0" smtClean="0">
                    <a:latin typeface="Verdana" pitchFamily="34" charset="0"/>
                  </a:rPr>
                  <a:t>(в окне появится информация)</a:t>
                </a:r>
                <a:endParaRPr lang="ru-RU" sz="1400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619139" y="2702148"/>
                <a:ext cx="304800" cy="304800"/>
              </a:xfrm>
              <a:prstGeom prst="ellipse">
                <a:avLst/>
              </a:prstGeom>
              <a:solidFill>
                <a:srgbClr val="ADDE61"/>
              </a:solidFill>
              <a:ln>
                <a:solidFill>
                  <a:srgbClr val="ADDE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v-LV" sz="1600" b="1" dirty="0" smtClean="0">
                    <a:latin typeface="Verdana" pitchFamily="34" charset="0"/>
                  </a:rPr>
                  <a:t>3</a:t>
                </a:r>
                <a:endParaRPr lang="ru-RU" sz="1600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29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0"/>
            <a:ext cx="6096000" cy="777482"/>
          </a:xfrm>
        </p:spPr>
        <p:txBody>
          <a:bodyPr>
            <a:noAutofit/>
          </a:bodyPr>
          <a:lstStyle/>
          <a:p>
            <a:r>
              <a:rPr lang="lv-LV" sz="2400" dirty="0" smtClean="0"/>
              <a:t>Убедись, что готов!</a:t>
            </a:r>
            <a:endParaRPr lang="ru-RU" sz="24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 bwMode="auto">
          <a:xfrm>
            <a:off x="8534400" y="4743450"/>
            <a:ext cx="3048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34</a:t>
            </a:fld>
            <a:endParaRPr lang="ru-RU" altLang="en-US" dirty="0" smtClean="0"/>
          </a:p>
        </p:txBody>
      </p:sp>
      <p:pic>
        <p:nvPicPr>
          <p:cNvPr id="38" name="Picture 8" descr="C:\Users\Linda\Desktop\VRAA_ikonas\VRAA_che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312055"/>
            <a:ext cx="304800" cy="254000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3124200" y="1339028"/>
            <a:ext cx="396240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v-LV" sz="1300" dirty="0" smtClean="0">
                <a:latin typeface="Verdana" pitchFamily="34" charset="0"/>
              </a:rPr>
              <a:t>Твой компьютер имеет подключение к Интернету</a:t>
            </a:r>
            <a:endParaRPr lang="ru-RU" sz="1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1" name="Picture 8" descr="C:\Users\Linda\Desktop\VRAA_ikonas\VRAA_che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771303"/>
            <a:ext cx="304800" cy="254000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3124200" y="1798276"/>
            <a:ext cx="213480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v-LV" sz="1300" dirty="0" smtClean="0">
                <a:latin typeface="Verdana" pitchFamily="34" charset="0"/>
              </a:rPr>
              <a:t>У тебя есть считыватель смарт-карты</a:t>
            </a:r>
            <a:endParaRPr lang="ru-RU" sz="1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3" name="Picture 8" descr="C:\Users\Linda\Desktop\VRAA_ikonas\VRAA_che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230551"/>
            <a:ext cx="304800" cy="254000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3124200" y="2257524"/>
            <a:ext cx="5562600" cy="20005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lv-LV" sz="1300" dirty="0" smtClean="0">
                <a:latin typeface="Verdana" pitchFamily="34" charset="0"/>
              </a:rPr>
              <a:t>Компьютер подготовлен к работе с е-подписью и eID-картой</a:t>
            </a:r>
            <a:endParaRPr lang="ru-RU" sz="1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5" name="Picture 8" descr="C:\Users\Linda\Desktop\VRAA_ikonas\VRAA_che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762854"/>
            <a:ext cx="304800" cy="254000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3124200" y="2689799"/>
            <a:ext cx="5562600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v-LV" sz="1300" dirty="0" smtClean="0">
                <a:latin typeface="Verdana" pitchFamily="34" charset="0"/>
              </a:rPr>
              <a:t>На твоей eID-карте есть активные сертификаты е-подписи, и Ты знаешь свои PIN-коды</a:t>
            </a:r>
            <a:endParaRPr lang="ru-RU" sz="1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7" name="Picture 8" descr="C:\Users\Linda\Desktop\VRAA_ikonas\VRAA_che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295158"/>
            <a:ext cx="304800" cy="254000"/>
          </a:xfrm>
          <a:prstGeom prst="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3124200" y="3322131"/>
            <a:ext cx="495300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v-LV" sz="1300" dirty="0" smtClean="0">
                <a:latin typeface="Verdana" pitchFamily="34" charset="0"/>
              </a:rPr>
              <a:t>Твой интернет-браузер готов к работе с eID-картой</a:t>
            </a:r>
            <a:endParaRPr lang="ru-RU" sz="1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0" y="257175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9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90800" y="1885950"/>
            <a:ext cx="6044952" cy="3047304"/>
            <a:chOff x="2438400" y="1885950"/>
            <a:chExt cx="6044952" cy="3047304"/>
          </a:xfrm>
        </p:grpSpPr>
        <p:sp>
          <p:nvSpPr>
            <p:cNvPr id="14" name="Content Placeholder 7"/>
            <p:cNvSpPr txBox="1">
              <a:spLocks/>
            </p:cNvSpPr>
            <p:nvPr/>
          </p:nvSpPr>
          <p:spPr>
            <a:xfrm>
              <a:off x="5603352" y="3302754"/>
              <a:ext cx="2880000" cy="16305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Aft>
                  <a:spcPts val="6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lv-LV" sz="12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 panose="020B0604030504040204" pitchFamily="34" charset="0"/>
                </a:rPr>
                <a:t>Если не удается аутентифицироваться</a:t>
              </a:r>
              <a:r>
                <a:rPr kumimoji="0" lang="lv-LV" sz="120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Verdana" panose="020B0604030504040204" pitchFamily="34" charset="0"/>
                </a:rPr>
                <a:t> или подписаться с помощью е-подписи на портале Latvija.lv, свяжись со службой поддержки: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lv-LV" sz="1200" dirty="0" smtClean="0">
                  <a:latin typeface="Verdana" panose="020B0604030504040204" pitchFamily="34" charset="0"/>
                </a:rPr>
                <a:t>Т: 67018989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lv-LV" sz="120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Verdana" panose="020B0604030504040204" pitchFamily="34" charset="0"/>
                </a:rPr>
                <a:t>Э: eparaksts</a:t>
              </a:r>
              <a:r>
                <a:rPr lang="lv-LV" sz="1200" dirty="0" smtClean="0">
                  <a:latin typeface="Verdana" panose="020B0604030504040204" pitchFamily="34" charset="0"/>
                </a:rPr>
                <a:t>@eparaksts.lv</a:t>
              </a:r>
              <a:endParaRPr kumimoji="0" lang="ru-RU" sz="1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421359" y="2494931"/>
              <a:ext cx="720000" cy="720000"/>
              <a:chOff x="304800" y="3562350"/>
              <a:chExt cx="720000" cy="720000"/>
            </a:xfrm>
          </p:grpSpPr>
          <p:pic>
            <p:nvPicPr>
              <p:cNvPr id="19" name="Picture 11" descr="G:\VRAA_09102015\Vizuālie materiali\Prezentacijas\Ikonas\Latvija_logo_dark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1800" y="3829332"/>
                <a:ext cx="666000" cy="266837"/>
              </a:xfrm>
              <a:prstGeom prst="rect">
                <a:avLst/>
              </a:prstGeom>
              <a:noFill/>
            </p:spPr>
          </p:pic>
          <p:sp>
            <p:nvSpPr>
              <p:cNvPr id="22" name="Oval 21"/>
              <p:cNvSpPr/>
              <p:nvPr/>
            </p:nvSpPr>
            <p:spPr>
              <a:xfrm>
                <a:off x="304800" y="3562350"/>
                <a:ext cx="720000" cy="720000"/>
              </a:xfrm>
              <a:prstGeom prst="ellipse">
                <a:avLst/>
              </a:prstGeom>
              <a:noFill/>
              <a:ln w="19050">
                <a:solidFill>
                  <a:srgbClr val="ADDE6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</p:grpSp>
        <p:sp>
          <p:nvSpPr>
            <p:cNvPr id="15" name="Content Placeholder 7"/>
            <p:cNvSpPr txBox="1">
              <a:spLocks/>
            </p:cNvSpPr>
            <p:nvPr/>
          </p:nvSpPr>
          <p:spPr>
            <a:xfrm>
              <a:off x="2438400" y="3302754"/>
              <a:ext cx="2880000" cy="16305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Aft>
                  <a:spcPts val="6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lv-LV" sz="12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 panose="020B0604030504040204" pitchFamily="34" charset="0"/>
                </a:rPr>
                <a:t>Если есть вопросы по выполнению е-услуги на</a:t>
              </a:r>
              <a:r>
                <a:rPr kumimoji="0" lang="lv-LV" sz="120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Verdana" panose="020B0604030504040204" pitchFamily="34" charset="0"/>
                </a:rPr>
                <a:t> Latvija.lv</a:t>
              </a:r>
              <a:r>
                <a:rPr lang="lv-LV" sz="1200" dirty="0" smtClean="0">
                  <a:latin typeface="Verdana" panose="020B0604030504040204" pitchFamily="34" charset="0"/>
                </a:rPr>
                <a:t>, свяжись со службой поддержки пользователей портала: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lv-LV" sz="120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Verdana" panose="020B0604030504040204" pitchFamily="34" charset="0"/>
                </a:rPr>
                <a:t>Т: 67502757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lv-LV" sz="1200" dirty="0" smtClean="0">
                  <a:latin typeface="Verdana" panose="020B0604030504040204" pitchFamily="34" charset="0"/>
                </a:rPr>
                <a:t>Э: portals@vraa.gov.lv</a:t>
              </a:r>
              <a:endParaRPr kumimoji="0" lang="ru-RU" sz="1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489345" y="2494931"/>
              <a:ext cx="720000" cy="720000"/>
              <a:chOff x="1066800" y="2647950"/>
              <a:chExt cx="720000" cy="720000"/>
            </a:xfrm>
          </p:grpSpPr>
          <p:pic>
            <p:nvPicPr>
              <p:cNvPr id="16" name="Picture 6" descr="C:\Users\Linda\Desktop\VRAA_ikonas\VRAA_eParaksts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92801" y="2814350"/>
                <a:ext cx="468000" cy="468000"/>
              </a:xfrm>
              <a:prstGeom prst="rect">
                <a:avLst/>
              </a:prstGeom>
              <a:noFill/>
            </p:spPr>
          </p:pic>
          <p:sp>
            <p:nvSpPr>
              <p:cNvPr id="23" name="Oval 22"/>
              <p:cNvSpPr/>
              <p:nvPr/>
            </p:nvSpPr>
            <p:spPr>
              <a:xfrm>
                <a:off x="1066800" y="2647950"/>
                <a:ext cx="720000" cy="720000"/>
              </a:xfrm>
              <a:prstGeom prst="ellipse">
                <a:avLst/>
              </a:prstGeom>
              <a:noFill/>
              <a:ln w="19050">
                <a:solidFill>
                  <a:srgbClr val="ADDE6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955352" y="1885950"/>
              <a:ext cx="720000" cy="720000"/>
              <a:chOff x="6108600" y="2800350"/>
              <a:chExt cx="792000" cy="792000"/>
            </a:xfrm>
          </p:grpSpPr>
          <p:pic>
            <p:nvPicPr>
              <p:cNvPr id="28" name="Picture 3" descr="C:\Users\Linda\Desktop\VRAA_ikonas\VRAA_palidziba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187800" y="2932350"/>
                <a:ext cx="633600" cy="528001"/>
              </a:xfrm>
              <a:prstGeom prst="rect">
                <a:avLst/>
              </a:prstGeom>
              <a:noFill/>
            </p:spPr>
          </p:pic>
          <p:sp>
            <p:nvSpPr>
              <p:cNvPr id="29" name="Oval 28"/>
              <p:cNvSpPr/>
              <p:nvPr/>
            </p:nvSpPr>
            <p:spPr>
              <a:xfrm>
                <a:off x="6108600" y="2800350"/>
                <a:ext cx="792000" cy="792000"/>
              </a:xfrm>
              <a:prstGeom prst="ellipse">
                <a:avLst/>
              </a:prstGeom>
              <a:noFill/>
              <a:ln w="19050">
                <a:solidFill>
                  <a:srgbClr val="ADDE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781359" y="2229518"/>
              <a:ext cx="1116000" cy="180000"/>
              <a:chOff x="4010813" y="1213699"/>
              <a:chExt cx="1116000" cy="18000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rot="5400000">
                <a:off x="3920813" y="1303699"/>
                <a:ext cx="180000" cy="0"/>
              </a:xfrm>
              <a:prstGeom prst="line">
                <a:avLst/>
              </a:prstGeom>
              <a:ln w="19050">
                <a:solidFill>
                  <a:srgbClr val="ADDE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4010813" y="1213699"/>
                <a:ext cx="1116000" cy="0"/>
              </a:xfrm>
              <a:prstGeom prst="line">
                <a:avLst/>
              </a:prstGeom>
              <a:ln w="19050">
                <a:solidFill>
                  <a:srgbClr val="ADDE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5733344" y="2229518"/>
              <a:ext cx="1116000" cy="180000"/>
              <a:chOff x="5962800" y="1214756"/>
              <a:chExt cx="1116000" cy="18000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rot="5400000">
                <a:off x="6988800" y="1304756"/>
                <a:ext cx="180000" cy="0"/>
              </a:xfrm>
              <a:prstGeom prst="line">
                <a:avLst/>
              </a:prstGeom>
              <a:ln w="19050">
                <a:solidFill>
                  <a:srgbClr val="ADDE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962800" y="1214756"/>
                <a:ext cx="1116000" cy="0"/>
              </a:xfrm>
              <a:prstGeom prst="line">
                <a:avLst/>
              </a:prstGeom>
              <a:ln w="19050">
                <a:solidFill>
                  <a:srgbClr val="ADDE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Content Placeholder 7"/>
          <p:cNvSpPr txBox="1">
            <a:spLocks/>
          </p:cNvSpPr>
          <p:nvPr/>
        </p:nvSpPr>
        <p:spPr>
          <a:xfrm>
            <a:off x="2590800" y="1047750"/>
            <a:ext cx="6138471" cy="995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buNone/>
              <a:tabLst/>
              <a:defRPr/>
            </a:pPr>
            <a:r>
              <a:rPr lang="lv-LV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Подготовка компьютера может потребовать времени и терпения, однако ее необходимо выполнить лишь один раз, к тому же, ты всегда можешь смело просить у нас совета!</a:t>
            </a:r>
            <a:r>
              <a:rPr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ru-RU" sz="14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3"/>
          </p:nvPr>
        </p:nvSpPr>
        <p:spPr bwMode="auto">
          <a:xfrm>
            <a:off x="8534400" y="4743450"/>
            <a:ext cx="3048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lv-LV" altLang="en-US" dirty="0" smtClean="0"/>
              <a:t>35</a:t>
            </a:r>
            <a:endParaRPr lang="ru-RU" altLang="en-US" dirty="0" smtClean="0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2590800" y="285750"/>
            <a:ext cx="6096000" cy="777482"/>
          </a:xfrm>
        </p:spPr>
        <p:txBody>
          <a:bodyPr>
            <a:noAutofit/>
          </a:bodyPr>
          <a:lstStyle/>
          <a:p>
            <a:r>
              <a:rPr lang="lv-LV" sz="2400" dirty="0" smtClean="0"/>
              <a:t>Мы тебе поможем!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2009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590800" y="1314451"/>
            <a:ext cx="5943600" cy="3280172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altLang="en-US" sz="1400" dirty="0" smtClean="0"/>
              <a:t>Список услуг Latvija.lv: </a:t>
            </a:r>
            <a:r>
              <a:rPr lang="lv-LV" altLang="en-US" sz="1400" dirty="0" smtClean="0">
                <a:solidFill>
                  <a:srgbClr val="ADDE61"/>
                </a:solidFill>
                <a:hlinkClick r:id="rId3"/>
              </a:rPr>
              <a:t>https://www.latvija.lv/lv/Epakalpojumi</a:t>
            </a:r>
            <a:r>
              <a:rPr dirty="0" smtClean="0"/>
              <a:t>  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altLang="en-US" sz="1400" dirty="0" smtClean="0"/>
              <a:t>Инфографика «Зайди на Latvija.lv с помощью eID-карты»: </a:t>
            </a:r>
            <a:r>
              <a:rPr lang="lv-LV" sz="1400" dirty="0">
                <a:hlinkClick r:id="rId4"/>
              </a:rPr>
              <a:t>https://www.latvija.lv/lv/Aktualitates/2015/EID</a:t>
            </a:r>
            <a:endParaRPr lang="ru-RU" sz="1400" dirty="0" smtClean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altLang="en-US" sz="1400" dirty="0" smtClean="0"/>
              <a:t>Следи за новостями об е-услугах также в социальных сетях:</a:t>
            </a:r>
          </a:p>
          <a:p>
            <a:pPr marL="623888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altLang="en-US" sz="1400" dirty="0" smtClean="0">
                <a:latin typeface="Verdana" pitchFamily="34" charset="0"/>
              </a:rPr>
              <a:t>Twitter — </a:t>
            </a:r>
            <a:r>
              <a:rPr lang="lv-LV" altLang="en-US" sz="1400" u="sng" dirty="0" smtClean="0">
                <a:solidFill>
                  <a:srgbClr val="0000FF"/>
                </a:solidFill>
                <a:latin typeface="Verdana" pitchFamily="34" charset="0"/>
              </a:rPr>
              <a:t>twitter.com/PortalsLV</a:t>
            </a:r>
            <a:r>
              <a:rPr dirty="0" smtClean="0"/>
              <a:t>   </a:t>
            </a:r>
          </a:p>
          <a:p>
            <a:pPr marL="623888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altLang="en-US" sz="1400" dirty="0" smtClean="0">
                <a:latin typeface="Verdana" pitchFamily="34" charset="0"/>
              </a:rPr>
              <a:t>Facebook — </a:t>
            </a:r>
            <a:r>
              <a:rPr lang="lv-LV" altLang="en-US" sz="1400" dirty="0" smtClean="0">
                <a:solidFill>
                  <a:srgbClr val="ADDE61"/>
                </a:solidFill>
                <a:latin typeface="Verdana" pitchFamily="34" charset="0"/>
                <a:hlinkClick r:id="rId5"/>
              </a:rPr>
              <a:t>www.facebook.com/latvija.lv</a:t>
            </a:r>
            <a:r>
              <a:rPr dirty="0" smtClean="0"/>
              <a:t>  </a:t>
            </a:r>
          </a:p>
          <a:p>
            <a:pPr marL="623888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altLang="en-US" sz="1400" dirty="0" smtClean="0">
                <a:latin typeface="Verdana" pitchFamily="34" charset="0"/>
              </a:rPr>
              <a:t>Draugiem.lv — </a:t>
            </a:r>
            <a:r>
              <a:rPr lang="lv-LV" altLang="en-US" sz="1400" dirty="0" smtClean="0">
                <a:solidFill>
                  <a:srgbClr val="ADDE61"/>
                </a:solidFill>
                <a:latin typeface="Verdana" pitchFamily="34" charset="0"/>
                <a:hlinkClick r:id="rId6"/>
              </a:rPr>
              <a:t>www.draugiem.lv/latvija</a:t>
            </a:r>
            <a:r>
              <a:rPr dirty="0" smtClean="0"/>
              <a:t> 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altLang="en-US" sz="1400" dirty="0" smtClean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altLang="en-US" sz="1400" dirty="0" smtClean="0"/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40509DB-8696-4044-837E-56D6DAF5AC71}" type="slidenum">
              <a:rPr lang="en-US" altLang="en-US" smtClean="0"/>
              <a:pPr/>
              <a:t>36</a:t>
            </a:fld>
            <a:endParaRPr lang="ru-RU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20" y="1314451"/>
            <a:ext cx="686880" cy="572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90800" y="285750"/>
            <a:ext cx="5943600" cy="7774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altLang="en-US" sz="2400" smtClean="0"/>
              <a:t>Ищите больше:</a:t>
            </a:r>
            <a:endParaRPr lang="ru-RU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2574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0"/>
            <a:ext cx="5943600" cy="777482"/>
          </a:xfrm>
        </p:spPr>
        <p:txBody>
          <a:bodyPr>
            <a:noAutofit/>
          </a:bodyPr>
          <a:lstStyle/>
          <a:p>
            <a:r>
              <a:rPr lang="lv-LV" sz="2400" dirty="0" smtClean="0"/>
              <a:t>Помни!</a:t>
            </a:r>
            <a:endParaRPr lang="ru-RU" sz="24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 bwMode="auto">
          <a:xfrm>
            <a:off x="8534400" y="4743450"/>
            <a:ext cx="3048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37</a:t>
            </a:fld>
            <a:endParaRPr lang="ru-RU" alt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90800" y="2038350"/>
            <a:ext cx="2880000" cy="720000"/>
          </a:xfrm>
        </p:spPr>
        <p:txBody>
          <a:bodyPr>
            <a:normAutofit/>
          </a:bodyPr>
          <a:lstStyle/>
          <a:p>
            <a:pPr algn="just"/>
            <a:r>
              <a:rPr lang="lv-LV" sz="1200" dirty="0" smtClean="0"/>
              <a:t>Прежде чем лично явиться в учреждение, проверь, не доступна ли услуга в Интернете! </a:t>
            </a:r>
            <a:endParaRPr lang="ru-RU" sz="1200" dirty="0"/>
          </a:p>
        </p:txBody>
      </p:sp>
      <p:sp>
        <p:nvSpPr>
          <p:cNvPr id="26" name="Content Placeholder 7"/>
          <p:cNvSpPr txBox="1">
            <a:spLocks/>
          </p:cNvSpPr>
          <p:nvPr/>
        </p:nvSpPr>
        <p:spPr>
          <a:xfrm>
            <a:off x="5690400" y="2038350"/>
            <a:ext cx="2880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>
              <a:spcBef>
                <a:spcPct val="20000"/>
              </a:spcBef>
            </a:pPr>
            <a:r>
              <a:rPr lang="lv-LV" sz="1200" dirty="0" smtClean="0">
                <a:latin typeface="Verdana" panose="020B0604030504040204" pitchFamily="34" charset="0"/>
              </a:rPr>
              <a:t>В случае сомнений или неясностей не бойся спрашивать совета!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634800" y="1123950"/>
            <a:ext cx="792000" cy="792000"/>
            <a:chOff x="6184800" y="1200150"/>
            <a:chExt cx="792000" cy="792000"/>
          </a:xfrm>
        </p:grpSpPr>
        <p:pic>
          <p:nvPicPr>
            <p:cNvPr id="10242" name="Picture 2" descr="C:\Users\Linda\Desktop\VRAA_ikonas\VRAA_mekletaj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20800" y="1296150"/>
              <a:ext cx="720000" cy="600000"/>
            </a:xfrm>
            <a:prstGeom prst="rect">
              <a:avLst/>
            </a:prstGeom>
            <a:noFill/>
          </p:spPr>
        </p:pic>
        <p:sp>
          <p:nvSpPr>
            <p:cNvPr id="30" name="Oval 29"/>
            <p:cNvSpPr/>
            <p:nvPr/>
          </p:nvSpPr>
          <p:spPr>
            <a:xfrm>
              <a:off x="6184800" y="1200150"/>
              <a:ext cx="792000" cy="792000"/>
            </a:xfrm>
            <a:prstGeom prst="ellipse">
              <a:avLst/>
            </a:prstGeom>
            <a:noFill/>
            <a:ln w="19050">
              <a:solidFill>
                <a:srgbClr val="ADDE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34400" y="1123950"/>
            <a:ext cx="792000" cy="792000"/>
            <a:chOff x="6108600" y="2800350"/>
            <a:chExt cx="792000" cy="792000"/>
          </a:xfrm>
        </p:grpSpPr>
        <p:pic>
          <p:nvPicPr>
            <p:cNvPr id="10243" name="Picture 3" descr="C:\Users\Linda\Desktop\VRAA_ikonas\VRAA_palidziba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44600" y="2896350"/>
              <a:ext cx="720000" cy="600000"/>
            </a:xfrm>
            <a:prstGeom prst="rect">
              <a:avLst/>
            </a:prstGeom>
            <a:noFill/>
          </p:spPr>
        </p:pic>
        <p:sp>
          <p:nvSpPr>
            <p:cNvPr id="31" name="Oval 30"/>
            <p:cNvSpPr/>
            <p:nvPr/>
          </p:nvSpPr>
          <p:spPr>
            <a:xfrm>
              <a:off x="6108600" y="2800350"/>
              <a:ext cx="792000" cy="792000"/>
            </a:xfrm>
            <a:prstGeom prst="ellipse">
              <a:avLst/>
            </a:prstGeom>
            <a:noFill/>
            <a:ln w="19050">
              <a:solidFill>
                <a:srgbClr val="ADDE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800600" y="2800350"/>
            <a:ext cx="3962400" cy="1828800"/>
            <a:chOff x="4825200" y="2800350"/>
            <a:chExt cx="3962400" cy="1828800"/>
          </a:xfrm>
        </p:grpSpPr>
        <p:sp>
          <p:nvSpPr>
            <p:cNvPr id="38" name="Rectangular Callout 37"/>
            <p:cNvSpPr/>
            <p:nvPr/>
          </p:nvSpPr>
          <p:spPr>
            <a:xfrm rot="10800000">
              <a:off x="4825200" y="2800350"/>
              <a:ext cx="3962400" cy="1828800"/>
            </a:xfrm>
            <a:prstGeom prst="wedgeRectCallout">
              <a:avLst/>
            </a:prstGeom>
            <a:noFill/>
            <a:ln w="19050">
              <a:solidFill>
                <a:srgbClr val="ADDE6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4863300" y="2876550"/>
              <a:ext cx="3886200" cy="1696174"/>
              <a:chOff x="4925100" y="2764350"/>
              <a:chExt cx="3886200" cy="1696174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4925100" y="3201205"/>
                <a:ext cx="3886200" cy="125931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lv-LV" sz="1200" b="1" dirty="0" smtClean="0">
                    <a:latin typeface="Verdana" panose="020B0604030504040204" pitchFamily="34" charset="0"/>
                  </a:rPr>
                  <a:t>Служба поддержки </a:t>
                </a:r>
                <a:r>
                  <a:rPr lang="lv-LV" sz="1200" b="1" dirty="0" err="1" smtClean="0">
                    <a:latin typeface="Verdana" panose="020B0604030504040204" pitchFamily="34" charset="0"/>
                  </a:rPr>
                  <a:t>пользователей</a:t>
                </a:r>
                <a:r>
                  <a:rPr lang="lv-LV" sz="1200" b="1" dirty="0" smtClean="0">
                    <a:latin typeface="Verdana" panose="020B0604030504040204" pitchFamily="34" charset="0"/>
                  </a:rPr>
                  <a:t> </a:t>
                </a:r>
                <a:r>
                  <a:rPr lang="lv-LV" sz="1200" b="1" dirty="0" err="1" smtClean="0">
                    <a:latin typeface="Verdana" panose="020B0604030504040204" pitchFamily="34" charset="0"/>
                  </a:rPr>
                  <a:t>портала</a:t>
                </a:r>
                <a:endParaRPr lang="ru-RU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/>
                <a:r>
                  <a:rPr lang="lv-LV" sz="1200" dirty="0" err="1" smtClean="0">
                    <a:latin typeface="Verdana" panose="020B0604030504040204" pitchFamily="34" charset="0"/>
                  </a:rPr>
                  <a:t>телефон</a:t>
                </a:r>
                <a:r>
                  <a:rPr lang="lv-LV" sz="1200" dirty="0" smtClean="0">
                    <a:latin typeface="Verdana" panose="020B0604030504040204" pitchFamily="34" charset="0"/>
                  </a:rPr>
                  <a:t>: 67502757 </a:t>
                </a:r>
              </a:p>
              <a:p>
                <a:pPr algn="ctr">
                  <a:spcAft>
                    <a:spcPts val="1000"/>
                  </a:spcAft>
                </a:pPr>
                <a:r>
                  <a:rPr lang="lv-LV" sz="1200" dirty="0" err="1" smtClean="0">
                    <a:latin typeface="Verdana" panose="020B0604030504040204" pitchFamily="34" charset="0"/>
                  </a:rPr>
                  <a:t>эл</a:t>
                </a:r>
                <a:r>
                  <a:rPr lang="lv-LV" sz="1200" dirty="0">
                    <a:latin typeface="Verdana" panose="020B0604030504040204" pitchFamily="34" charset="0"/>
                  </a:rPr>
                  <a:t>. почта: portals@vraa.gov.lv</a:t>
                </a:r>
              </a:p>
              <a:p>
                <a:pPr algn="ctr"/>
                <a:r>
                  <a:rPr lang="lv-LV" sz="1050" dirty="0" err="1" smtClean="0">
                    <a:latin typeface="Verdana" panose="020B0604030504040204" pitchFamily="34" charset="0"/>
                  </a:rPr>
                  <a:t>Часы</a:t>
                </a:r>
                <a:r>
                  <a:rPr lang="lv-LV" sz="1050" dirty="0" smtClean="0">
                    <a:latin typeface="Verdana" panose="020B0604030504040204" pitchFamily="34" charset="0"/>
                  </a:rPr>
                  <a:t> </a:t>
                </a:r>
                <a:r>
                  <a:rPr lang="lv-LV" sz="1050" dirty="0">
                    <a:latin typeface="Verdana" panose="020B0604030504040204" pitchFamily="34" charset="0"/>
                  </a:rPr>
                  <a:t>консультаций: </a:t>
                </a:r>
              </a:p>
              <a:p>
                <a:pPr algn="ctr"/>
                <a:r>
                  <a:rPr lang="lv-LV" sz="1050" dirty="0">
                    <a:latin typeface="Verdana" panose="020B0604030504040204" pitchFamily="34" charset="0"/>
                  </a:rPr>
                  <a:t>понедельник – пятница</a:t>
                </a:r>
              </a:p>
              <a:p>
                <a:pPr algn="ctr"/>
                <a:r>
                  <a:rPr lang="lv-LV" sz="1050" dirty="0" smtClean="0">
                    <a:latin typeface="Verdana" panose="020B0604030504040204" pitchFamily="34" charset="0"/>
                  </a:rPr>
                  <a:t>08:30–16:30</a:t>
                </a:r>
                <a:endParaRPr lang="ru-RU" sz="10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35" name="Picture 11" descr="G:\VRAA_09102015\Vizuālie materiali\Prezentacijas\Ikonas\Latvija_logo_darks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238200" y="2764350"/>
                <a:ext cx="1260000" cy="504823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365760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3105150"/>
            <a:ext cx="7772400" cy="685800"/>
          </a:xfrm>
        </p:spPr>
        <p:txBody>
          <a:bodyPr>
            <a:normAutofit/>
          </a:bodyPr>
          <a:lstStyle/>
          <a:p>
            <a:r>
              <a:rPr lang="lv-LV" altLang="en-US" sz="2400" b="1" dirty="0"/>
              <a:t>Что такое              </a:t>
            </a:r>
            <a:r>
              <a:rPr dirty="0" smtClean="0"/>
              <a:t> </a:t>
            </a:r>
            <a:r>
              <a:rPr lang="lv-LV" altLang="en-US" sz="2400" b="1" dirty="0" smtClean="0"/>
              <a:t>?</a:t>
            </a:r>
            <a:endParaRPr lang="ru-RU" altLang="en-US" sz="2400" b="1" dirty="0"/>
          </a:p>
        </p:txBody>
      </p:sp>
      <p:pic>
        <p:nvPicPr>
          <p:cNvPr id="6" name="Picture 11" descr="G:\VRAA_09102015\Vizuālie materiali\Prezentacijas\Ikonas\Latvija_logo_dar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105150"/>
            <a:ext cx="1447800" cy="580065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71500" y="2628900"/>
            <a:ext cx="8001000" cy="7203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altLang="en-US" sz="1800" b="0" dirty="0" err="1" smtClean="0"/>
              <a:t>Для</a:t>
            </a:r>
            <a:r>
              <a:rPr lang="lv-LV" altLang="en-US" sz="1800" b="0" dirty="0" smtClean="0"/>
              <a:t> </a:t>
            </a:r>
            <a:r>
              <a:rPr lang="lv-LV" altLang="en-US" sz="1800" b="0" dirty="0" err="1" smtClean="0"/>
              <a:t>жителей</a:t>
            </a:r>
            <a:r>
              <a:rPr lang="lv-LV" altLang="en-US" sz="1800" b="0" dirty="0" smtClean="0"/>
              <a:t> и </a:t>
            </a:r>
            <a:r>
              <a:rPr lang="lv-LV" altLang="en-US" sz="1800" b="0" dirty="0" err="1" smtClean="0"/>
              <a:t>предпринимателей</a:t>
            </a:r>
            <a:endParaRPr lang="ru-RU" altLang="en-US" sz="1800" b="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4257991"/>
            <a:ext cx="5760000" cy="54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5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0" y="209550"/>
            <a:ext cx="7086600" cy="526825"/>
          </a:xfrm>
        </p:spPr>
        <p:txBody>
          <a:bodyPr>
            <a:noAutofit/>
          </a:bodyPr>
          <a:lstStyle/>
          <a:p>
            <a:r>
              <a:rPr lang="lv-LV" altLang="en-US" sz="2200" dirty="0" smtClean="0"/>
              <a:t>               - </a:t>
            </a:r>
            <a:r>
              <a:rPr lang="ru-RU" altLang="en-US" sz="2200" dirty="0" smtClean="0"/>
              <a:t>портал предоставляемых государством и самоуправлениями услуг</a:t>
            </a:r>
            <a:r>
              <a:rPr lang="lv-LV" altLang="en-US" sz="2200" dirty="0" smtClean="0"/>
              <a:t>   </a:t>
            </a:r>
            <a:endParaRPr lang="ru-RU" altLang="en-US" sz="2200" dirty="0" smtClean="0"/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A35EBBE-1F32-4234-95E9-4D264E1965CC}" type="slidenum">
              <a:rPr lang="en-US" altLang="en-US" smtClean="0"/>
              <a:pPr/>
              <a:t>4</a:t>
            </a:fld>
            <a:endParaRPr lang="ru-RU" altLang="en-US" smtClean="0"/>
          </a:p>
        </p:txBody>
      </p:sp>
      <p:sp>
        <p:nvSpPr>
          <p:cNvPr id="11" name="Rectangle 10"/>
          <p:cNvSpPr/>
          <p:nvPr/>
        </p:nvSpPr>
        <p:spPr>
          <a:xfrm>
            <a:off x="3626197" y="3381682"/>
            <a:ext cx="1112229" cy="677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Rectangle 19"/>
          <p:cNvSpPr/>
          <p:nvPr/>
        </p:nvSpPr>
        <p:spPr>
          <a:xfrm>
            <a:off x="6258299" y="3638550"/>
            <a:ext cx="2089694" cy="420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8" name="Picture 11" descr="G:\VRAA_09102015\Vizuālie materiali\Prezentacijas\Ikonas\Latvija_logo_dar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4321" y="209550"/>
            <a:ext cx="1425679" cy="571202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76350"/>
            <a:ext cx="5617279" cy="34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A35EBBE-1F32-4234-95E9-4D264E1965CC}" type="slidenum">
              <a:rPr lang="en-US" altLang="en-US" smtClean="0"/>
              <a:pPr/>
              <a:t>5</a:t>
            </a:fld>
            <a:endParaRPr lang="ru-RU" altLang="en-US" smtClean="0"/>
          </a:p>
        </p:txBody>
      </p:sp>
      <p:sp>
        <p:nvSpPr>
          <p:cNvPr id="13" name="TextBox 12"/>
          <p:cNvSpPr txBox="1"/>
          <p:nvPr/>
        </p:nvSpPr>
        <p:spPr>
          <a:xfrm>
            <a:off x="2133600" y="2732842"/>
            <a:ext cx="1904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400" dirty="0">
                <a:latin typeface="Verdana" pitchFamily="34" charset="0"/>
              </a:rPr>
              <a:t>Свыше </a:t>
            </a:r>
            <a:r>
              <a:rPr lang="lv-LV" sz="1600" b="1" dirty="0" smtClean="0">
                <a:latin typeface="Verdana" pitchFamily="34" charset="0"/>
              </a:rPr>
              <a:t>2200</a:t>
            </a:r>
            <a:r>
              <a:rPr sz="2000" dirty="0"/>
              <a:t/>
            </a:r>
            <a:br>
              <a:rPr sz="2000" dirty="0"/>
            </a:br>
            <a:r>
              <a:rPr lang="lv-LV" sz="1400" dirty="0" smtClean="0">
                <a:latin typeface="Verdana" pitchFamily="34" charset="0"/>
              </a:rPr>
              <a:t>описаний</a:t>
            </a:r>
            <a:r>
              <a:rPr sz="2000" dirty="0"/>
              <a:t/>
            </a:r>
            <a:br>
              <a:rPr sz="2000" dirty="0"/>
            </a:br>
            <a:r>
              <a:rPr lang="lv-LV" sz="1400" dirty="0" smtClean="0">
                <a:latin typeface="Verdana" pitchFamily="34" charset="0"/>
              </a:rPr>
              <a:t>публичных услуг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1916" y="2824796"/>
            <a:ext cx="16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smtClean="0">
                <a:latin typeface="Verdana" pitchFamily="34" charset="0"/>
              </a:rPr>
              <a:t>Свыше </a:t>
            </a:r>
            <a:r>
              <a:rPr lang="lv-LV" sz="1600" b="1" dirty="0" smtClean="0">
                <a:latin typeface="Verdana" pitchFamily="34" charset="0"/>
              </a:rPr>
              <a:t>350</a:t>
            </a:r>
            <a:r>
              <a:rPr sz="2000" dirty="0"/>
              <a:t/>
            </a:r>
            <a:br>
              <a:rPr sz="2000" dirty="0"/>
            </a:br>
            <a:r>
              <a:rPr lang="lv-LV" sz="1400" dirty="0" smtClean="0">
                <a:latin typeface="Verdana" pitchFamily="34" charset="0"/>
              </a:rPr>
              <a:t>е-услуг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079916" y="1733550"/>
            <a:ext cx="2772000" cy="277200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016" y="2462951"/>
            <a:ext cx="1260000" cy="13131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692" y="2824796"/>
            <a:ext cx="966908" cy="945460"/>
          </a:xfrm>
          <a:prstGeom prst="rect">
            <a:avLst/>
          </a:prstGeom>
        </p:spPr>
      </p:pic>
      <p:sp>
        <p:nvSpPr>
          <p:cNvPr id="21" name="Plus 20"/>
          <p:cNvSpPr/>
          <p:nvPr/>
        </p:nvSpPr>
        <p:spPr>
          <a:xfrm>
            <a:off x="5443217" y="3028950"/>
            <a:ext cx="314274" cy="314274"/>
          </a:xfrm>
          <a:prstGeom prst="mathPlus">
            <a:avLst/>
          </a:prstGeom>
          <a:solidFill>
            <a:srgbClr val="ADDE6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pSp>
        <p:nvGrpSpPr>
          <p:cNvPr id="25" name="Group 24"/>
          <p:cNvGrpSpPr/>
          <p:nvPr/>
        </p:nvGrpSpPr>
        <p:grpSpPr>
          <a:xfrm>
            <a:off x="4546266" y="2304600"/>
            <a:ext cx="571500" cy="504000"/>
            <a:chOff x="4433133" y="1889850"/>
            <a:chExt cx="571500" cy="504000"/>
          </a:xfrm>
        </p:grpSpPr>
        <p:sp>
          <p:nvSpPr>
            <p:cNvPr id="24" name="Oval 23"/>
            <p:cNvSpPr/>
            <p:nvPr/>
          </p:nvSpPr>
          <p:spPr>
            <a:xfrm>
              <a:off x="4466883" y="1889850"/>
              <a:ext cx="504000" cy="50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133" y="1889850"/>
              <a:ext cx="571500" cy="47625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5924902" y="2510256"/>
            <a:ext cx="571500" cy="504000"/>
            <a:chOff x="5904066" y="1934400"/>
            <a:chExt cx="571500" cy="504000"/>
          </a:xfrm>
        </p:grpSpPr>
        <p:sp>
          <p:nvSpPr>
            <p:cNvPr id="28" name="Oval 27"/>
            <p:cNvSpPr/>
            <p:nvPr/>
          </p:nvSpPr>
          <p:spPr>
            <a:xfrm>
              <a:off x="5937816" y="1934400"/>
              <a:ext cx="504000" cy="50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066" y="1948275"/>
              <a:ext cx="571500" cy="476250"/>
            </a:xfrm>
            <a:prstGeom prst="rect">
              <a:avLst/>
            </a:prstGeom>
          </p:spPr>
        </p:pic>
      </p:grpSp>
      <p:sp>
        <p:nvSpPr>
          <p:cNvPr id="27" name="Title 1"/>
          <p:cNvSpPr txBox="1">
            <a:spLocks/>
          </p:cNvSpPr>
          <p:nvPr/>
        </p:nvSpPr>
        <p:spPr>
          <a:xfrm>
            <a:off x="2590800" y="285750"/>
            <a:ext cx="5638800" cy="526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altLang="en-US" sz="1600" dirty="0" smtClean="0"/>
              <a:t>              </a:t>
            </a:r>
            <a:r>
              <a:rPr lang="ru-RU" altLang="en-US" sz="1600" dirty="0" smtClean="0"/>
              <a:t>      </a:t>
            </a:r>
            <a:r>
              <a:rPr lang="ru-RU" altLang="en-US" sz="2400" dirty="0" smtClean="0"/>
              <a:t>– центральный латвийский сайт услуг</a:t>
            </a:r>
          </a:p>
        </p:txBody>
      </p:sp>
      <p:pic>
        <p:nvPicPr>
          <p:cNvPr id="29" name="Picture 11" descr="G:\VRAA_09102015\Vizuālie materiali\Prezentacijas\Ikonas\Latvija_logo_dark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19068" y="285750"/>
            <a:ext cx="1425679" cy="571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550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210" y="1045620"/>
            <a:ext cx="5940000" cy="3635525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4075800" y="2038350"/>
            <a:ext cx="4482000" cy="2628000"/>
          </a:xfrm>
          <a:prstGeom prst="roundRect">
            <a:avLst>
              <a:gd name="adj" fmla="val 2094"/>
            </a:avLst>
          </a:prstGeom>
          <a:solidFill>
            <a:srgbClr val="ADDE61">
              <a:alpha val="40000"/>
            </a:srgbClr>
          </a:solidFill>
          <a:ln w="19050">
            <a:solidFill>
              <a:srgbClr val="297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A35EBBE-1F32-4234-95E9-4D264E1965CC}" type="slidenum">
              <a:rPr lang="en-US" altLang="en-US" smtClean="0"/>
              <a:pPr/>
              <a:t>6</a:t>
            </a:fld>
            <a:endParaRPr lang="ru-RU" altLang="en-US" smtClean="0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590800" y="285750"/>
            <a:ext cx="5943600" cy="7774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</a:rPr>
              <a:t>Что и где доступно на портале?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277549" y="2419350"/>
            <a:ext cx="93225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lv-LV" sz="1200" dirty="0" err="1" smtClean="0">
                <a:latin typeface="Verdana" pitchFamily="34" charset="0"/>
              </a:rPr>
              <a:t>Каталог</a:t>
            </a:r>
            <a:r>
              <a:rPr lang="lv-LV" sz="1200" dirty="0" smtClean="0">
                <a:latin typeface="Verdana" pitchFamily="34" charset="0"/>
              </a:rPr>
              <a:t> </a:t>
            </a:r>
            <a:r>
              <a:rPr lang="lv-LV" sz="1200" dirty="0" err="1" smtClean="0">
                <a:latin typeface="Verdana" pitchFamily="34" charset="0"/>
              </a:rPr>
              <a:t>публичных</a:t>
            </a:r>
            <a:r>
              <a:rPr sz="2400" dirty="0"/>
              <a:t/>
            </a:r>
            <a:br>
              <a:rPr sz="2400" dirty="0"/>
            </a:br>
            <a:r>
              <a:rPr lang="lv-LV" sz="1200" dirty="0" smtClean="0">
                <a:latin typeface="Verdana" pitchFamily="34" charset="0"/>
              </a:rPr>
              <a:t>услуг</a:t>
            </a:r>
            <a:endParaRPr lang="ru-RU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858000" y="1322189"/>
            <a:ext cx="684000" cy="228600"/>
          </a:xfrm>
          <a:prstGeom prst="roundRect">
            <a:avLst>
              <a:gd name="adj" fmla="val 18040"/>
            </a:avLst>
          </a:prstGeom>
          <a:noFill/>
          <a:ln w="19050">
            <a:solidFill>
              <a:srgbClr val="297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5" name="TextBox 44"/>
          <p:cNvSpPr txBox="1"/>
          <p:nvPr/>
        </p:nvSpPr>
        <p:spPr>
          <a:xfrm>
            <a:off x="1277549" y="1504950"/>
            <a:ext cx="631583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lv-LV" sz="1200" dirty="0" smtClean="0">
                <a:latin typeface="Verdana" pitchFamily="34" charset="0"/>
              </a:rPr>
              <a:t>Каталог</a:t>
            </a:r>
            <a:r>
              <a:rPr sz="2400" dirty="0"/>
              <a:t/>
            </a:r>
            <a:br>
              <a:rPr sz="2400" dirty="0"/>
            </a:br>
            <a:r>
              <a:rPr lang="lv-LV" sz="1200" dirty="0" smtClean="0">
                <a:latin typeface="Verdana" pitchFamily="34" charset="0"/>
              </a:rPr>
              <a:t>е-услуг</a:t>
            </a:r>
            <a:endParaRPr lang="ru-RU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10800000">
            <a:off x="2376000" y="1749913"/>
            <a:ext cx="4824000" cy="0"/>
          </a:xfrm>
          <a:prstGeom prst="line">
            <a:avLst/>
          </a:prstGeom>
          <a:ln w="19050">
            <a:solidFill>
              <a:srgbClr val="297B4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97" y="2419350"/>
            <a:ext cx="571500" cy="4762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85900"/>
            <a:ext cx="571500" cy="47625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337600" y="2657475"/>
            <a:ext cx="1692000" cy="0"/>
          </a:xfrm>
          <a:prstGeom prst="straightConnector1">
            <a:avLst/>
          </a:prstGeom>
          <a:ln w="19050">
            <a:solidFill>
              <a:srgbClr val="297B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V="1">
            <a:off x="7200000" y="1615559"/>
            <a:ext cx="0" cy="144000"/>
          </a:xfrm>
          <a:prstGeom prst="straightConnector1">
            <a:avLst/>
          </a:prstGeom>
          <a:ln w="19050">
            <a:solidFill>
              <a:srgbClr val="297B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7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620CC2E-1A47-492C-8204-5BA93308927F}" type="slidenum">
              <a:rPr lang="en-US" altLang="en-US" smtClean="0"/>
              <a:pPr/>
              <a:t>7</a:t>
            </a:fld>
            <a:endParaRPr lang="ru-RU" altLang="en-US" smtClean="0"/>
          </a:p>
        </p:txBody>
      </p:sp>
      <p:sp>
        <p:nvSpPr>
          <p:cNvPr id="7" name="TextBox 6"/>
          <p:cNvSpPr txBox="1"/>
          <p:nvPr/>
        </p:nvSpPr>
        <p:spPr>
          <a:xfrm>
            <a:off x="2590800" y="4545927"/>
            <a:ext cx="609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00" b="1" dirty="0" smtClean="0">
                <a:latin typeface="Verdana" panose="020B0604030504040204" pitchFamily="34" charset="0"/>
              </a:rPr>
              <a:t>Уникальные </a:t>
            </a:r>
            <a:r>
              <a:rPr lang="lv-LV" sz="1200" b="1" dirty="0" err="1" smtClean="0">
                <a:latin typeface="Verdana" panose="020B0604030504040204" pitchFamily="34" charset="0"/>
              </a:rPr>
              <a:t>пользователи</a:t>
            </a:r>
            <a:r>
              <a:rPr lang="lv-LV" sz="1200" b="1" dirty="0" smtClean="0">
                <a:latin typeface="Verdana" panose="020B0604030504040204" pitchFamily="34" charset="0"/>
              </a:rPr>
              <a:t> Latvija.lv,</a:t>
            </a:r>
            <a:br>
              <a:rPr lang="lv-LV" sz="1200" b="1" dirty="0" smtClean="0">
                <a:latin typeface="Verdana" panose="020B0604030504040204" pitchFamily="34" charset="0"/>
              </a:rPr>
            </a:br>
            <a:r>
              <a:rPr lang="lv-LV" sz="1200" b="1" dirty="0" err="1" smtClean="0">
                <a:latin typeface="Verdana" panose="020B0604030504040204" pitchFamily="34" charset="0"/>
              </a:rPr>
              <a:t>которые</a:t>
            </a:r>
            <a:r>
              <a:rPr lang="lv-LV" sz="1200" b="1" dirty="0" smtClean="0">
                <a:latin typeface="Verdana" panose="020B0604030504040204" pitchFamily="34" charset="0"/>
              </a:rPr>
              <a:t> </a:t>
            </a:r>
            <a:r>
              <a:rPr lang="lv-LV" sz="1200" b="1" dirty="0" err="1" smtClean="0">
                <a:latin typeface="Verdana" panose="020B0604030504040204" pitchFamily="34" charset="0"/>
              </a:rPr>
              <a:t>начали</a:t>
            </a:r>
            <a:r>
              <a:rPr lang="lv-LV" sz="1200" b="1" dirty="0" smtClean="0">
                <a:latin typeface="Verdana" panose="020B0604030504040204" pitchFamily="34" charset="0"/>
              </a:rPr>
              <a:t> </a:t>
            </a:r>
            <a:r>
              <a:rPr lang="lv-LV" sz="1200" b="1" dirty="0" err="1" smtClean="0">
                <a:latin typeface="Verdana" panose="020B0604030504040204" pitchFamily="34" charset="0"/>
              </a:rPr>
              <a:t>пользоваться</a:t>
            </a:r>
            <a:r>
              <a:rPr lang="lv-LV" sz="1200" b="1" dirty="0" smtClean="0">
                <a:latin typeface="Verdana" panose="020B0604030504040204" pitchFamily="34" charset="0"/>
              </a:rPr>
              <a:t> е-</a:t>
            </a:r>
            <a:r>
              <a:rPr lang="lv-LV" sz="1200" b="1" dirty="0" err="1" smtClean="0">
                <a:latin typeface="Verdana" panose="020B0604030504040204" pitchFamily="34" charset="0"/>
              </a:rPr>
              <a:t>услугами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 descr="G:\VRAA_09102015\Vizuālie materiali\Prezentacijas\Ikonas\Latvija_logo_dar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590550"/>
            <a:ext cx="1425679" cy="571202"/>
          </a:xfrm>
          <a:prstGeom prst="rect">
            <a:avLst/>
          </a:prstGeom>
          <a:noFill/>
        </p:spPr>
      </p:pic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>
            <a:noAutofit/>
          </a:bodyPr>
          <a:lstStyle/>
          <a:p>
            <a:r>
              <a:rPr lang="lv-LV" sz="2400" dirty="0" smtClean="0"/>
              <a:t>Каждый четвертый житель Латвии использовал</a:t>
            </a:r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400" y="1333302"/>
            <a:ext cx="4762800" cy="314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90800" y="2905125"/>
            <a:ext cx="5943600" cy="1038225"/>
          </a:xfrm>
        </p:spPr>
        <p:txBody>
          <a:bodyPr>
            <a:normAutofit/>
          </a:bodyPr>
          <a:lstStyle/>
          <a:p>
            <a:r>
              <a:rPr lang="lv-LV" altLang="en-US" sz="2400" dirty="0" smtClean="0"/>
              <a:t>Как может пригодиться Каталог публичных услуг?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8</a:t>
            </a:fld>
            <a:endParaRPr lang="ru-RU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799925"/>
            <a:ext cx="1326240" cy="11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7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A35EBBE-1F32-4234-95E9-4D264E1965CC}" type="slidenum">
              <a:rPr lang="en-US" altLang="en-US" smtClean="0"/>
              <a:pPr/>
              <a:t>9</a:t>
            </a:fld>
            <a:endParaRPr lang="ru-RU" altLang="en-US" smtClean="0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590800" y="285750"/>
            <a:ext cx="6094800" cy="12287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</a:rPr>
              <a:t>Каталог </a:t>
            </a:r>
            <a:r>
              <a:rPr kumimoji="0" lang="lv-LV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</a:rPr>
              <a:t>публичных</a:t>
            </a:r>
            <a:r>
              <a:rPr kumimoji="0" lang="lv-LV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</a:rPr>
              <a:t> </a:t>
            </a:r>
            <a:r>
              <a:rPr kumimoji="0" lang="lv-LV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</a:rPr>
              <a:t>услуг</a:t>
            </a:r>
            <a:r>
              <a:rPr kumimoji="0" lang="lv-LV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</a:rPr>
              <a:t>все</a:t>
            </a:r>
            <a:r>
              <a:rPr kumimoji="0" lang="lv-LV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</a:rPr>
              <a:t> предоставляемые государством и самоуправлениями услуги</a:t>
            </a:r>
            <a:r>
              <a:rPr kumimoji="0" lang="lv-LV" alt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</a:rPr>
              <a:t> в одном месте</a:t>
            </a:r>
            <a:endParaRPr kumimoji="0" lang="ru-RU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19600" y="2462209"/>
            <a:ext cx="4114800" cy="1171578"/>
          </a:xfrm>
        </p:spPr>
        <p:txBody>
          <a:bodyPr lIns="0" tIns="0" rIns="0" bIns="0">
            <a:normAutofit/>
          </a:bodyPr>
          <a:lstStyle/>
          <a:p>
            <a:pPr algn="just">
              <a:spcBef>
                <a:spcPts val="0"/>
              </a:spcBef>
            </a:pPr>
            <a:r>
              <a:rPr lang="lv-LV" sz="1400" dirty="0" smtClean="0"/>
              <a:t>Ты можешь найти необходимую тебе услугу по: 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sz="1400" dirty="0" smtClean="0"/>
              <a:t>названию услуги,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sz="1400" dirty="0" smtClean="0"/>
              <a:t>учреждению,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sz="1400" dirty="0"/>
              <a:t>жизненной ситуации.</a:t>
            </a:r>
            <a:endParaRPr lang="ru-RU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809750"/>
            <a:ext cx="1651809" cy="247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3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9133</TotalTime>
  <Words>1926</Words>
  <Application>Microsoft Office PowerPoint</Application>
  <PresentationFormat>On-screen Show (16:9)</PresentationFormat>
  <Paragraphs>375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Для жителей и предпринимателей</vt:lpstr>
      <vt:lpstr>Содержание</vt:lpstr>
      <vt:lpstr>Что такое atvija.lv ?</vt:lpstr>
      <vt:lpstr>               - портал предоставляемых государством и самоуправлениями услуг   </vt:lpstr>
      <vt:lpstr>PowerPoint Presentation</vt:lpstr>
      <vt:lpstr>PowerPoint Presentation</vt:lpstr>
      <vt:lpstr>Каждый четвертый житель Латвии использовал</vt:lpstr>
      <vt:lpstr>Как может пригодиться Каталог публичных услуг?</vt:lpstr>
      <vt:lpstr>PowerPoint Presentation</vt:lpstr>
      <vt:lpstr>Услуги для каждой жизненной ситуации</vt:lpstr>
      <vt:lpstr>PowerPoint Presentation</vt:lpstr>
      <vt:lpstr>Какие возможности</vt:lpstr>
      <vt:lpstr>Жители все активнее пользуются е-услугами</vt:lpstr>
      <vt:lpstr>Наиболее популярные</vt:lpstr>
      <vt:lpstr>PowerPoint Presentation</vt:lpstr>
      <vt:lpstr>Е-услуги экономят деньги</vt:lpstr>
      <vt:lpstr>Е-услуги экономят время</vt:lpstr>
      <vt:lpstr>Жители Латвии готовы к общению с государством в Интернете</vt:lpstr>
      <vt:lpstr>Освоению е-услуг препятствует страх ошибиться и привычка</vt:lpstr>
      <vt:lpstr>Как использовать               ?</vt:lpstr>
      <vt:lpstr>PowerPoint Presentation</vt:lpstr>
      <vt:lpstr>PowerPoint Presentation</vt:lpstr>
      <vt:lpstr>Распознай вид е-услуги</vt:lpstr>
      <vt:lpstr>PowerPoint Presentation</vt:lpstr>
      <vt:lpstr>PowerPoint Presentation</vt:lpstr>
      <vt:lpstr>PowerPoint Presentation</vt:lpstr>
      <vt:lpstr>PowerPoint Presentation</vt:lpstr>
      <vt:lpstr>Аутентификация</vt:lpstr>
      <vt:lpstr>Как аутентифицироваться для использования е-услуг?</vt:lpstr>
      <vt:lpstr>Как подготовиться </vt:lpstr>
      <vt:lpstr>Что необходимо для начала работы?</vt:lpstr>
      <vt:lpstr>Компьютер, подготовленный к работе с eID-картой и е-подписью</vt:lpstr>
      <vt:lpstr>Как убедиться, что е-подпись активна и годна? </vt:lpstr>
      <vt:lpstr>Убедись, что готов!</vt:lpstr>
      <vt:lpstr>Мы тебе поможем!</vt:lpstr>
      <vt:lpstr>PowerPoint Presentation</vt:lpstr>
      <vt:lpstr>Помни!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Elina</dc:creator>
  <cp:lastModifiedBy>Elina</cp:lastModifiedBy>
  <cp:revision>704</cp:revision>
  <cp:lastPrinted>2015-10-20T11:44:26Z</cp:lastPrinted>
  <dcterms:created xsi:type="dcterms:W3CDTF">2006-08-16T00:00:00Z</dcterms:created>
  <dcterms:modified xsi:type="dcterms:W3CDTF">2015-12-28T10:04:22Z</dcterms:modified>
</cp:coreProperties>
</file>