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0"/>
  </p:notesMasterIdLst>
  <p:handoutMasterIdLst>
    <p:handoutMasterId r:id="rId41"/>
  </p:handoutMasterIdLst>
  <p:sldIdLst>
    <p:sldId id="350" r:id="rId2"/>
    <p:sldId id="351" r:id="rId3"/>
    <p:sldId id="352" r:id="rId4"/>
    <p:sldId id="359" r:id="rId5"/>
    <p:sldId id="421" r:id="rId6"/>
    <p:sldId id="360" r:id="rId7"/>
    <p:sldId id="422" r:id="rId8"/>
    <p:sldId id="397" r:id="rId9"/>
    <p:sldId id="398" r:id="rId10"/>
    <p:sldId id="401" r:id="rId11"/>
    <p:sldId id="400" r:id="rId12"/>
    <p:sldId id="354" r:id="rId13"/>
    <p:sldId id="402" r:id="rId14"/>
    <p:sldId id="423" r:id="rId15"/>
    <p:sldId id="361" r:id="rId16"/>
    <p:sldId id="391" r:id="rId17"/>
    <p:sldId id="392" r:id="rId18"/>
    <p:sldId id="393" r:id="rId19"/>
    <p:sldId id="394" r:id="rId20"/>
    <p:sldId id="356" r:id="rId21"/>
    <p:sldId id="405" r:id="rId22"/>
    <p:sldId id="365" r:id="rId23"/>
    <p:sldId id="418" r:id="rId24"/>
    <p:sldId id="404" r:id="rId25"/>
    <p:sldId id="419" r:id="rId26"/>
    <p:sldId id="367" r:id="rId27"/>
    <p:sldId id="384" r:id="rId28"/>
    <p:sldId id="410" r:id="rId29"/>
    <p:sldId id="411" r:id="rId30"/>
    <p:sldId id="368" r:id="rId31"/>
    <p:sldId id="369" r:id="rId32"/>
    <p:sldId id="413" r:id="rId33"/>
    <p:sldId id="420" r:id="rId34"/>
    <p:sldId id="372" r:id="rId35"/>
    <p:sldId id="373" r:id="rId36"/>
    <p:sldId id="380" r:id="rId37"/>
    <p:sldId id="414" r:id="rId38"/>
    <p:sldId id="387" r:id="rId39"/>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ina.Sulca" initials="D" lastIdx="25" clrIdx="0"/>
  <p:cmAuthor id="1" name="Inga Kovkājeva" initials="IK" lastIdx="2" clrIdx="1">
    <p:extLst/>
  </p:cmAuthor>
  <p:cmAuthor id="2" name="Evija" initials="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E61"/>
    <a:srgbClr val="0000FF"/>
    <a:srgbClr val="FFE873"/>
    <a:srgbClr val="297B4B"/>
    <a:srgbClr val="E8F5D0"/>
    <a:srgbClr val="8BC53F"/>
    <a:srgbClr val="A6D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899" autoAdjust="0"/>
    <p:restoredTop sz="62854" autoAdjust="0"/>
  </p:normalViewPr>
  <p:slideViewPr>
    <p:cSldViewPr>
      <p:cViewPr varScale="1">
        <p:scale>
          <a:sx n="52" d="100"/>
          <a:sy n="52" d="100"/>
        </p:scale>
        <p:origin x="-90" y="-690"/>
      </p:cViewPr>
      <p:guideLst>
        <p:guide orient="horz" pos="1620"/>
        <p:guide pos="2880"/>
      </p:guideLst>
    </p:cSldViewPr>
  </p:slideViewPr>
  <p:notesTextViewPr>
    <p:cViewPr>
      <p:scale>
        <a:sx n="100" d="100"/>
        <a:sy n="100" d="100"/>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C6F0E35A-2B64-4294-92E8-3B3BB802B81B}" type="datetimeFigureOut">
              <a:rPr lang="lv-LV" smtClean="0"/>
              <a:pPr/>
              <a:t>2015.12.28.</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F84FDACA-1BE9-4DBF-9F72-C139943D085F}" type="slidenum">
              <a:rPr lang="lv-LV" smtClean="0"/>
              <a:pPr/>
              <a:t>‹#›</a:t>
            </a:fld>
            <a:endParaRPr lang="en-GB"/>
          </a:p>
        </p:txBody>
      </p:sp>
    </p:spTree>
    <p:extLst>
      <p:ext uri="{BB962C8B-B14F-4D97-AF65-F5344CB8AC3E}">
        <p14:creationId xmlns:p14="http://schemas.microsoft.com/office/powerpoint/2010/main" val="1397338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EEB23C0F-8A9D-4B36-8ABE-F13C6B70781A}" type="datetimeFigureOut">
              <a:rPr lang="lv-LV" smtClean="0"/>
              <a:pPr/>
              <a:t>2015.12.28.</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E06A59AC-E7A2-4864-B1F5-DE05CC13C6BA}" type="slidenum">
              <a:rPr lang="lv-LV" smtClean="0"/>
              <a:pPr/>
              <a:t>‹#›</a:t>
            </a:fld>
            <a:endParaRPr lang="en-GB"/>
          </a:p>
        </p:txBody>
      </p:sp>
    </p:spTree>
    <p:extLst>
      <p:ext uri="{BB962C8B-B14F-4D97-AF65-F5344CB8AC3E}">
        <p14:creationId xmlns:p14="http://schemas.microsoft.com/office/powerpoint/2010/main" val="143921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rgbClr val="FF0000"/>
                </a:solidFill>
                <a:latin typeface="Verdana" panose="020B0604030504040204" pitchFamily="34" charset="0"/>
              </a:rPr>
              <a:t>The aim of this material is to provide a brief insight into the possibilities available to inhabitants and entrepreneurs on the portal Latvija.lv, which are necessary for using the portal, and into the way of preparing for using e-services by means of an eID card and e-signature.</a:t>
            </a:r>
            <a:endParaRPr lang="en-GB" sz="12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a:t>
            </a:fld>
            <a:endParaRPr lang="en-GB"/>
          </a:p>
        </p:txBody>
      </p:sp>
    </p:spTree>
    <p:extLst>
      <p:ext uri="{BB962C8B-B14F-4D97-AF65-F5344CB8AC3E}">
        <p14:creationId xmlns:p14="http://schemas.microsoft.com/office/powerpoint/2010/main" val="1392605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When you enter Latvija.lv, you see the Public Service Depository divided into the groups of different life topics. </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10</a:t>
            </a:fld>
            <a:endParaRPr lang="en-GB"/>
          </a:p>
        </p:txBody>
      </p:sp>
    </p:spTree>
    <p:extLst>
      <p:ext uri="{BB962C8B-B14F-4D97-AF65-F5344CB8AC3E}">
        <p14:creationId xmlns:p14="http://schemas.microsoft.com/office/powerpoint/2010/main" val="1045794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chemeClr val="bg1"/>
                </a:solidFill>
                <a:latin typeface="Verdana" panose="020B0604030504040204" pitchFamily="34" charset="0"/>
              </a:rPr>
              <a:t>In the description, you can find out about where and how it is possible to receive the service. </a:t>
            </a:r>
          </a:p>
        </p:txBody>
      </p:sp>
      <p:sp>
        <p:nvSpPr>
          <p:cNvPr id="4" name="Slide Number Placeholder 3"/>
          <p:cNvSpPr>
            <a:spLocks noGrp="1"/>
          </p:cNvSpPr>
          <p:nvPr>
            <p:ph type="sldNum" sz="quarter" idx="10"/>
          </p:nvPr>
        </p:nvSpPr>
        <p:spPr/>
        <p:txBody>
          <a:bodyPr/>
          <a:lstStyle/>
          <a:p>
            <a:fld id="{E06A59AC-E7A2-4864-B1F5-DE05CC13C6BA}" type="slidenum">
              <a:rPr lang="lv-LV" smtClean="0"/>
              <a:pPr/>
              <a:t>11</a:t>
            </a:fld>
            <a:endParaRPr lang="en-GB"/>
          </a:p>
        </p:txBody>
      </p:sp>
    </p:spTree>
    <p:extLst>
      <p:ext uri="{BB962C8B-B14F-4D97-AF65-F5344CB8AC3E}">
        <p14:creationId xmlns:p14="http://schemas.microsoft.com/office/powerpoint/2010/main" val="390725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The second crucial part of Latvija.lv is the catalogue of e-services, where, as I have already mentioned, over 350 electronic services are available.</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12</a:t>
            </a:fld>
            <a:endParaRPr lang="en-GB"/>
          </a:p>
        </p:txBody>
      </p:sp>
    </p:spTree>
    <p:extLst>
      <p:ext uri="{BB962C8B-B14F-4D97-AF65-F5344CB8AC3E}">
        <p14:creationId xmlns:p14="http://schemas.microsoft.com/office/powerpoint/2010/main" val="4130646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altLang="en-US" sz="1200" dirty="0" smtClean="0"/>
              <a:t>Inhabitants tend to use e-services more frequently — over the year, the number of e-service users has increased by 8%. </a:t>
            </a:r>
            <a:endParaRPr lang="en-GB" altLang="en-US" sz="1200"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13</a:t>
            </a:fld>
            <a:endParaRPr lang="en-GB"/>
          </a:p>
        </p:txBody>
      </p:sp>
    </p:spTree>
    <p:extLst>
      <p:ext uri="{BB962C8B-B14F-4D97-AF65-F5344CB8AC3E}">
        <p14:creationId xmlns:p14="http://schemas.microsoft.com/office/powerpoint/2010/main" val="376934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dirty="0" smtClean="0"/>
              <a:t>These are the most popular e-services available on Latvija.lv this year:</a:t>
            </a:r>
          </a:p>
          <a:p>
            <a:pPr marL="171450" indent="-171450">
              <a:buFont typeface="Arial" panose="020B0604020202020204" pitchFamily="34" charset="0"/>
              <a:buChar char="•"/>
            </a:pPr>
            <a:r>
              <a:rPr dirty="0" smtClean="0"/>
              <a:t>as can be seen, the first place is taken by the universal service that can be and is used by wider public; moreover, this service has been the most popular since its creation (for six years);</a:t>
            </a:r>
          </a:p>
          <a:p>
            <a:pPr marL="171450" indent="-171450">
              <a:buFont typeface="Arial" panose="020B0604020202020204" pitchFamily="34" charset="0"/>
              <a:buChar char="•"/>
            </a:pPr>
            <a:r>
              <a:rPr dirty="0" smtClean="0"/>
              <a:t>other services are services of a narrower profile provided by a particular institution (OCMA, SSIA, RE).</a:t>
            </a:r>
          </a:p>
        </p:txBody>
      </p:sp>
      <p:sp>
        <p:nvSpPr>
          <p:cNvPr id="4" name="Slide Number Placeholder 3"/>
          <p:cNvSpPr>
            <a:spLocks noGrp="1"/>
          </p:cNvSpPr>
          <p:nvPr>
            <p:ph type="sldNum" sz="quarter" idx="10"/>
          </p:nvPr>
        </p:nvSpPr>
        <p:spPr/>
        <p:txBody>
          <a:bodyPr/>
          <a:lstStyle/>
          <a:p>
            <a:fld id="{E06A59AC-E7A2-4864-B1F5-DE05CC13C6BA}" type="slidenum">
              <a:rPr lang="lv-LV" smtClean="0"/>
              <a:pPr/>
              <a:t>14</a:t>
            </a:fld>
            <a:endParaRPr lang="en-GB"/>
          </a:p>
        </p:txBody>
      </p:sp>
    </p:spTree>
    <p:extLst>
      <p:ext uri="{BB962C8B-B14F-4D97-AF65-F5344CB8AC3E}">
        <p14:creationId xmlns:p14="http://schemas.microsoft.com/office/powerpoint/2010/main" val="44840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lv-LV" sz="1200" kern="1200" dirty="0" smtClean="0">
                <a:solidFill>
                  <a:schemeClr val="tx1"/>
                </a:solidFill>
                <a:effectLst/>
                <a:latin typeface="+mn-lt"/>
              </a:rPr>
              <a:t>E-services allow the user to contact state and local government institutions at any time and place; moreover, they are secure and simple.</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15</a:t>
            </a:fld>
            <a:endParaRPr lang="en-GB"/>
          </a:p>
        </p:txBody>
      </p:sp>
    </p:spTree>
    <p:extLst>
      <p:ext uri="{BB962C8B-B14F-4D97-AF65-F5344CB8AC3E}">
        <p14:creationId xmlns:p14="http://schemas.microsoft.com/office/powerpoint/2010/main" val="390725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smtClean="0">
                <a:solidFill>
                  <a:srgbClr val="297B4B"/>
                </a:solidFill>
              </a:rPr>
              <a:t>Example of an e-service benefit</a:t>
            </a:r>
            <a:r>
              <a:rPr dirty="0" smtClean="0"/>
              <a:t> — </a:t>
            </a:r>
            <a:r>
              <a:rPr lang="lv-LV" b="0" dirty="0" smtClean="0"/>
              <a:t>how it saves institution’s and client’s money.</a:t>
            </a:r>
            <a:endParaRPr lang="en-GB" b="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16</a:t>
            </a:fld>
            <a:endParaRPr lang="en-GB"/>
          </a:p>
        </p:txBody>
      </p:sp>
    </p:spTree>
    <p:extLst>
      <p:ext uri="{BB962C8B-B14F-4D97-AF65-F5344CB8AC3E}">
        <p14:creationId xmlns:p14="http://schemas.microsoft.com/office/powerpoint/2010/main" val="1487602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smtClean="0">
                <a:solidFill>
                  <a:srgbClr val="297B4B"/>
                </a:solidFill>
              </a:rPr>
              <a:t>Example of an e-service benefit</a:t>
            </a:r>
            <a:r>
              <a:rPr dirty="0" smtClean="0"/>
              <a:t> — </a:t>
            </a:r>
            <a:r>
              <a:rPr lang="lv-LV" b="0" dirty="0" smtClean="0"/>
              <a:t>how it saves institution’s and client’s time.</a:t>
            </a:r>
            <a:endParaRPr lang="en-GB" b="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17</a:t>
            </a:fld>
            <a:endParaRPr lang="en-GB"/>
          </a:p>
        </p:txBody>
      </p:sp>
    </p:spTree>
    <p:extLst>
      <p:ext uri="{BB962C8B-B14F-4D97-AF65-F5344CB8AC3E}">
        <p14:creationId xmlns:p14="http://schemas.microsoft.com/office/powerpoint/2010/main" val="1487602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t>Inhabitants of Latvia are ready for communication with the state on the Internet — just as we read news on-line, use Internet banking systems and social networks (moreover, more than on average in EU) in everyday life, we have all the preconditions for the active use of e-services.</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18</a:t>
            </a:fld>
            <a:endParaRPr lang="en-GB"/>
          </a:p>
        </p:txBody>
      </p:sp>
    </p:spTree>
    <p:extLst>
      <p:ext uri="{BB962C8B-B14F-4D97-AF65-F5344CB8AC3E}">
        <p14:creationId xmlns:p14="http://schemas.microsoft.com/office/powerpoint/2010/main" val="231550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t>Mastering of e-services is delayed only by the fear to make a mistake and by the habit; moreover, computer skills are often doubted. </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19</a:t>
            </a:fld>
            <a:endParaRPr lang="en-GB"/>
          </a:p>
        </p:txBody>
      </p:sp>
    </p:spTree>
    <p:extLst>
      <p:ext uri="{BB962C8B-B14F-4D97-AF65-F5344CB8AC3E}">
        <p14:creationId xmlns:p14="http://schemas.microsoft.com/office/powerpoint/2010/main" val="52376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By studying the table of contents, one can gain an insight into the information included in the material, which is grouped in three blocks:</a:t>
            </a:r>
          </a:p>
          <a:p>
            <a:pPr marL="228600" indent="-228600">
              <a:buAutoNum type="arabicParenR"/>
            </a:pPr>
            <a:r>
              <a:rPr dirty="0" smtClean="0"/>
              <a:t>introduction — general insight into the portal Latvija.lv; </a:t>
            </a:r>
          </a:p>
          <a:p>
            <a:pPr marL="228600" indent="-228600">
              <a:buAutoNum type="arabicParenR"/>
            </a:pPr>
            <a:r>
              <a:rPr dirty="0" smtClean="0"/>
              <a:t>possibilities for inhabitants — practical information on how to use Latvija.lv step by step, what is necessary and how to prepare for using Latvija.lv by means of an eID card and e-signature;</a:t>
            </a:r>
          </a:p>
          <a:p>
            <a:pPr marL="228600" indent="-228600">
              <a:buAutoNum type="arabicParenR"/>
            </a:pPr>
            <a:r>
              <a:rPr dirty="0" smtClean="0"/>
              <a:t>information — frequently asked questions, additional information sources and contact information. </a:t>
            </a:r>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a:t>
            </a:fld>
            <a:endParaRPr lang="en-GB"/>
          </a:p>
        </p:txBody>
      </p:sp>
    </p:spTree>
    <p:extLst>
      <p:ext uri="{BB962C8B-B14F-4D97-AF65-F5344CB8AC3E}">
        <p14:creationId xmlns:p14="http://schemas.microsoft.com/office/powerpoint/2010/main" val="1306238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Now we will discuss practical information on how to use the portal and prepare your computer for work with an eID card and e-signature.</a:t>
            </a:r>
          </a:p>
          <a:p>
            <a:pPr marL="0" marR="0" indent="0" algn="l" defTabSz="914400" rtl="0" eaLnBrk="1" fontAlgn="auto" latinLnBrk="0" hangingPunct="1">
              <a:lnSpc>
                <a:spcPct val="100000"/>
              </a:lnSpc>
              <a:spcBef>
                <a:spcPts val="0"/>
              </a:spcBef>
              <a:spcAft>
                <a:spcPts val="0"/>
              </a:spcAft>
              <a:buClrTx/>
              <a:buSzTx/>
              <a:buFontTx/>
              <a:buNone/>
              <a:tabLst/>
              <a:defRPr/>
            </a:pPr>
            <a:r>
              <a:rPr dirty="0" smtClean="0"/>
              <a:t>First, we will start with how to find the thing you are interested in on the portal.</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20</a:t>
            </a:fld>
            <a:endParaRPr lang="en-GB"/>
          </a:p>
        </p:txBody>
      </p:sp>
    </p:spTree>
    <p:extLst>
      <p:ext uri="{BB962C8B-B14F-4D97-AF65-F5344CB8AC3E}">
        <p14:creationId xmlns:p14="http://schemas.microsoft.com/office/powerpoint/2010/main" val="1780396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This is the layout of catalogues on the home page of the portal:</a:t>
            </a:r>
          </a:p>
          <a:p>
            <a:pPr marL="171450" indent="-171450">
              <a:buFont typeface="Arial" panose="020B0604020202020204" pitchFamily="34" charset="0"/>
              <a:buChar char="•"/>
            </a:pPr>
            <a:r>
              <a:rPr dirty="0" smtClean="0"/>
              <a:t>the catalogue of e-services;</a:t>
            </a:r>
          </a:p>
          <a:p>
            <a:pPr marL="171450" indent="-171450">
              <a:buFont typeface="Arial" panose="020B0604020202020204" pitchFamily="34" charset="0"/>
              <a:buChar char="•"/>
            </a:pPr>
            <a:r>
              <a:rPr dirty="0" smtClean="0"/>
              <a:t>the Public Service Directory;</a:t>
            </a:r>
          </a:p>
          <a:p>
            <a:pPr marL="171450" indent="-171450">
              <a:buFont typeface="Arial" panose="020B0604020202020204" pitchFamily="34" charset="0"/>
              <a:buChar char="•"/>
            </a:pPr>
            <a:r>
              <a:rPr dirty="0" smtClean="0"/>
              <a:t>as well as a search window.</a:t>
            </a:r>
          </a:p>
          <a:p>
            <a:endParaRPr lang="en-GB" baseline="0" dirty="0" smtClean="0"/>
          </a:p>
          <a:p>
            <a:r>
              <a:rPr dirty="0" smtClean="0"/>
              <a:t>Moreover, in October 2015, Latvija.lv was improved for the site to become more convenient and clear (http://www.vraa.gov.lv/lv/news/article.php?id=41160 ).</a:t>
            </a:r>
            <a:endParaRPr lang="en-GB"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21</a:t>
            </a:fld>
            <a:endParaRPr lang="en-GB"/>
          </a:p>
        </p:txBody>
      </p:sp>
    </p:spTree>
    <p:extLst>
      <p:ext uri="{BB962C8B-B14F-4D97-AF65-F5344CB8AC3E}">
        <p14:creationId xmlns:p14="http://schemas.microsoft.com/office/powerpoint/2010/main" val="3907252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To find information quickly, it is recommended using the search engine by entering the key words of interest. Search results reflect the following:</a:t>
            </a:r>
          </a:p>
          <a:p>
            <a:pPr marL="285750" indent="-285750">
              <a:buFont typeface="Arial" panose="020B0604020202020204" pitchFamily="34" charset="0"/>
              <a:buChar char="•"/>
            </a:pPr>
            <a:r>
              <a:rPr dirty="0" smtClean="0"/>
              <a:t>found results;</a:t>
            </a:r>
          </a:p>
          <a:p>
            <a:pPr marL="285750" indent="-285750">
              <a:buFont typeface="Arial" panose="020B0604020202020204" pitchFamily="34" charset="0"/>
              <a:buChar char="•"/>
            </a:pPr>
            <a:r>
              <a:rPr dirty="0" smtClean="0"/>
              <a:t>search duration;</a:t>
            </a:r>
          </a:p>
          <a:p>
            <a:pPr marL="285750" indent="-285750">
              <a:buFont typeface="Arial" panose="020B0604020202020204" pitchFamily="34" charset="0"/>
              <a:buChar char="•"/>
            </a:pPr>
            <a:r>
              <a:rPr dirty="0" smtClean="0"/>
              <a:t>filters for the more detailed sorting of results, for instance, by territory, institution, real life situation, etc.</a:t>
            </a:r>
          </a:p>
          <a:p>
            <a:pPr marL="0" indent="0">
              <a:buFont typeface="Arial" panose="020B0604020202020204" pitchFamily="34" charset="0"/>
              <a:buNone/>
            </a:pPr>
            <a:endParaRPr lang="en-GB" dirty="0" smtClean="0"/>
          </a:p>
          <a:p>
            <a:r>
              <a:rPr dirty="0" smtClean="0"/>
              <a:t>Moreover, along with improvements introduced in October 2015, the search and translation of information on the portal has become more convenient. Search tools used to be divided: the Public Service Directory used one tool, the catalogue of e-services — another; now, they are combined into one. </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22</a:t>
            </a:fld>
            <a:endParaRPr lang="en-GB" dirty="0"/>
          </a:p>
        </p:txBody>
      </p:sp>
    </p:spTree>
    <p:extLst>
      <p:ext uri="{BB962C8B-B14F-4D97-AF65-F5344CB8AC3E}">
        <p14:creationId xmlns:p14="http://schemas.microsoft.com/office/powerpoint/2010/main" val="3907252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On the portal, e-services can be recognised by two types of “ē!” symbols next to the name: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smtClean="0"/>
              <a:t>the red symbol means e-services placed on the portal Latvija.lv (for instance, E-application to an institution, Payment of immovable property tax, and over 100 other e-services);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dirty="0" smtClean="0"/>
              <a:t>the blue symbol means e-services located on some other website (for instance, SRS EDS, RTSD, e.sigulda.lv and over 160 other e-services).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23</a:t>
            </a:fld>
            <a:endParaRPr lang="en-GB"/>
          </a:p>
        </p:txBody>
      </p:sp>
    </p:spTree>
    <p:extLst>
      <p:ext uri="{BB962C8B-B14F-4D97-AF65-F5344CB8AC3E}">
        <p14:creationId xmlns:p14="http://schemas.microsoft.com/office/powerpoint/2010/main" val="34746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The “Real life events” section is located on the left side of the start page of the portal Latvija.lv; here, it is possible to find out more about different services and the receipt thereof according to the list of real life events. </a:t>
            </a:r>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24</a:t>
            </a:fld>
            <a:endParaRPr lang="en-GB"/>
          </a:p>
        </p:txBody>
      </p:sp>
    </p:spTree>
    <p:extLst>
      <p:ext uri="{BB962C8B-B14F-4D97-AF65-F5344CB8AC3E}">
        <p14:creationId xmlns:p14="http://schemas.microsoft.com/office/powerpoint/2010/main" val="2862846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dirty="0" smtClean="0"/>
              <a:t>A computer, a tablet or other device with internet connection is the only thing necessary to start using the Public Service Directory.</a:t>
            </a:r>
          </a:p>
          <a:p>
            <a:r>
              <a:rPr lang="lv-LV" sz="1200" b="0" dirty="0" smtClean="0"/>
              <a:t>There are two ways of authentication for using e-services:</a:t>
            </a:r>
          </a:p>
          <a:p>
            <a:pPr marL="171450" indent="-171450">
              <a:buFont typeface="Arial" panose="020B0604020202020204" pitchFamily="34" charset="0"/>
              <a:buChar char="•"/>
            </a:pPr>
            <a:r>
              <a:rPr lang="lv-LV" sz="1200" b="0" dirty="0" smtClean="0"/>
              <a:t>via the Internet banking systems of seven banks, where no additional preparation is required;</a:t>
            </a:r>
          </a:p>
          <a:p>
            <a:pPr marL="171450" indent="-171450">
              <a:buFont typeface="Arial" panose="020B0604020202020204" pitchFamily="34" charset="0"/>
              <a:buChar char="•"/>
            </a:pPr>
            <a:r>
              <a:rPr lang="lv-LV" sz="1200" b="0" dirty="0" smtClean="0"/>
              <a:t>whereas to apply by means of electronic identification, i.e. an eID card or electronic signature smart card authentication, one-time preparatory works are required.</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25</a:t>
            </a:fld>
            <a:endParaRPr lang="en-GB"/>
          </a:p>
        </p:txBody>
      </p:sp>
    </p:spTree>
    <p:extLst>
      <p:ext uri="{BB962C8B-B14F-4D97-AF65-F5344CB8AC3E}">
        <p14:creationId xmlns:p14="http://schemas.microsoft.com/office/powerpoint/2010/main" val="857130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rPr>
              <a:t>E-services differ — some of them are databases publicly available for everyone, others requires authentication; however, in most of the cases, they include the steps shown in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26</a:t>
            </a:fld>
            <a:endParaRPr lang="en-GB" dirty="0"/>
          </a:p>
        </p:txBody>
      </p:sp>
    </p:spTree>
    <p:extLst>
      <p:ext uri="{BB962C8B-B14F-4D97-AF65-F5344CB8AC3E}">
        <p14:creationId xmlns:p14="http://schemas.microsoft.com/office/powerpoint/2010/main" val="3907252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t>The working place on the portal Latvia.lv features the summary of user’s activities.</a:t>
            </a:r>
            <a:endParaRPr lang="en-GB" sz="120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27</a:t>
            </a:fld>
            <a:endParaRPr lang="en-GB"/>
          </a:p>
        </p:txBody>
      </p:sp>
    </p:spTree>
    <p:extLst>
      <p:ext uri="{BB962C8B-B14F-4D97-AF65-F5344CB8AC3E}">
        <p14:creationId xmlns:p14="http://schemas.microsoft.com/office/powerpoint/2010/main" val="3921633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Second — how is it possible to authenticate yourself for using e-services. </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28</a:t>
            </a:fld>
            <a:endParaRPr lang="en-GB"/>
          </a:p>
        </p:txBody>
      </p:sp>
    </p:spTree>
    <p:extLst>
      <p:ext uri="{BB962C8B-B14F-4D97-AF65-F5344CB8AC3E}">
        <p14:creationId xmlns:p14="http://schemas.microsoft.com/office/powerpoint/2010/main" val="2072580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b="0" dirty="0" smtClean="0"/>
              <a:t>There are two ways of authentication for using e-services:</a:t>
            </a:r>
          </a:p>
          <a:p>
            <a:pPr marL="171450" indent="-171450">
              <a:buFont typeface="Arial" panose="020B0604020202020204" pitchFamily="34" charset="0"/>
              <a:buChar char="•"/>
            </a:pPr>
            <a:r>
              <a:rPr lang="lv-LV" sz="1200" b="0" dirty="0" smtClean="0"/>
              <a:t>via the Internet banking systems of seven banks, where no additional preparation is required;</a:t>
            </a:r>
          </a:p>
          <a:p>
            <a:pPr marL="171450" indent="-171450">
              <a:buFont typeface="Arial" panose="020B0604020202020204" pitchFamily="34" charset="0"/>
              <a:buChar char="•"/>
            </a:pPr>
            <a:r>
              <a:rPr lang="lv-LV" sz="1200" b="0" dirty="0" smtClean="0"/>
              <a:t>whereas to apply by means of electronic identification, i.e. an eID card or electronic signature smart card authentication, one-time preparatory works </a:t>
            </a:r>
            <a:r>
              <a:rPr lang="lv-LV" sz="1200" b="0" dirty="0" err="1" smtClean="0"/>
              <a:t>are</a:t>
            </a:r>
            <a:r>
              <a:rPr lang="lv-LV" sz="1200" b="0" dirty="0" smtClean="0"/>
              <a:t> </a:t>
            </a:r>
            <a:r>
              <a:rPr lang="lv-LV" sz="1200" b="0" dirty="0" err="1" smtClean="0"/>
              <a:t>required</a:t>
            </a:r>
            <a:r>
              <a:rPr lang="lv-LV" sz="1200" b="0" dirty="0" smtClean="0"/>
              <a:t>.</a:t>
            </a:r>
            <a:endParaRPr lang="lv-LV"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29</a:t>
            </a:fld>
            <a:endParaRPr lang="en-GB"/>
          </a:p>
        </p:txBody>
      </p:sp>
    </p:spTree>
    <p:extLst>
      <p:ext uri="{BB962C8B-B14F-4D97-AF65-F5344CB8AC3E}">
        <p14:creationId xmlns:p14="http://schemas.microsoft.com/office/powerpoint/2010/main" val="2760474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Before we discuss practical recommendations on how to use the portal, let us first observe the portal itself. </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a:t>
            </a:fld>
            <a:endParaRPr lang="en-GB"/>
          </a:p>
        </p:txBody>
      </p:sp>
    </p:spTree>
    <p:extLst>
      <p:ext uri="{BB962C8B-B14F-4D97-AF65-F5344CB8AC3E}">
        <p14:creationId xmlns:p14="http://schemas.microsoft.com/office/powerpoint/2010/main" val="326802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Third, how to prepare your computer for work with an eID card and </a:t>
            </a:r>
            <a:r>
              <a:rPr dirty="0" smtClean="0"/>
              <a:t>e-signature</a:t>
            </a:r>
            <a:r>
              <a:rPr lang="lv-LV" dirty="0" smtClean="0"/>
              <a:t>.</a:t>
            </a:r>
            <a:endParaRP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30</a:t>
            </a:fld>
            <a:endParaRPr lang="en-GB"/>
          </a:p>
        </p:txBody>
      </p:sp>
    </p:spTree>
    <p:extLst>
      <p:ext uri="{BB962C8B-B14F-4D97-AF65-F5344CB8AC3E}">
        <p14:creationId xmlns:p14="http://schemas.microsoft.com/office/powerpoint/2010/main" val="2072580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smtClean="0">
                <a:solidFill>
                  <a:srgbClr val="297B4B"/>
                </a:solidFill>
              </a:rPr>
              <a:t>A computer, an eID card and a smart card reader are necessary.</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rPr>
              <a:t>If you have decided to use an e-service, the receipt of which requires authentication or signing with a secure electronic signature, make a use of your eID card. Remember, an eID card features 120 e-signatures without extra charge. Moreover, if you already own an eID card, yet there are no e-signatures in it, </a:t>
            </a:r>
            <a:r>
              <a:rPr lang="lv-LV" sz="1200" dirty="0" smtClean="0"/>
              <a:t>you can activate them for free for the already issued card.</a:t>
            </a:r>
            <a:endParaRPr lang="en-GB"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31</a:t>
            </a:fld>
            <a:endParaRPr lang="en-GB"/>
          </a:p>
        </p:txBody>
      </p:sp>
    </p:spTree>
    <p:extLst>
      <p:ext uri="{BB962C8B-B14F-4D97-AF65-F5344CB8AC3E}">
        <p14:creationId xmlns:p14="http://schemas.microsoft.com/office/powerpoint/2010/main" val="2553049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0" dirty="0" smtClean="0"/>
              <a:t>Follow the instructions on eparaksts.lv in the “eID card” section and prepare your computer for work with an eID card and e-signature.</a:t>
            </a:r>
          </a:p>
          <a:p>
            <a:endParaRPr lang="en-GB" b="0"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32</a:t>
            </a:fld>
            <a:endParaRPr lang="en-GB"/>
          </a:p>
        </p:txBody>
      </p:sp>
    </p:spTree>
    <p:extLst>
      <p:ext uri="{BB962C8B-B14F-4D97-AF65-F5344CB8AC3E}">
        <p14:creationId xmlns:p14="http://schemas.microsoft.com/office/powerpoint/2010/main" val="3365475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rPr>
              <a:t>If you wish to check, </a:t>
            </a:r>
            <a:r>
              <a:rPr lang="lv-LV" sz="1200" dirty="0" smtClean="0"/>
              <a:t>whether an e-signature is active and valid, follow these three steps. </a:t>
            </a:r>
          </a:p>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rPr>
              <a:t>Remember, an eID card features 120 e-signatures without extra charge. Moreover, if you already own an eID card, yet there are no e-signatures in it, </a:t>
            </a:r>
            <a:r>
              <a:rPr lang="lv-LV" sz="1200" dirty="0" smtClean="0"/>
              <a:t>you can activate them for free for the already issued card.</a:t>
            </a:r>
            <a:endParaRPr lang="en-GB"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33</a:t>
            </a:fld>
            <a:endParaRPr lang="en-GB"/>
          </a:p>
        </p:txBody>
      </p:sp>
    </p:spTree>
    <p:extLst>
      <p:ext uri="{BB962C8B-B14F-4D97-AF65-F5344CB8AC3E}">
        <p14:creationId xmlns:p14="http://schemas.microsoft.com/office/powerpoint/2010/main" val="1445334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smtClean="0">
                <a:latin typeface="Verdana" panose="020B0604030504040204" pitchFamily="34" charset="0"/>
              </a:rPr>
              <a:t>When all preparatory works have been fulfilled, you just have to check if everything necessary has been done. </a:t>
            </a: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34</a:t>
            </a:fld>
            <a:endParaRPr lang="en-GB"/>
          </a:p>
        </p:txBody>
      </p:sp>
    </p:spTree>
    <p:extLst>
      <p:ext uri="{BB962C8B-B14F-4D97-AF65-F5344CB8AC3E}">
        <p14:creationId xmlns:p14="http://schemas.microsoft.com/office/powerpoint/2010/main" val="1445334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dirty="0" smtClean="0">
                <a:latin typeface="Verdana" panose="020B0604030504040204" pitchFamily="34" charset="0"/>
              </a:rPr>
              <a:t>Preparation of the computer may take time and patience; however, it must be carried out once only, and you can always ask us for advice!</a:t>
            </a:r>
            <a:r>
              <a:rPr dirty="0" smtClean="0"/>
              <a:t> </a:t>
            </a:r>
            <a:endParaRPr kumimoji="0" lang="en-GB" sz="1200" b="0" i="0" u="none" strike="noStrike" kern="1200" cap="none" spc="0" normalizeH="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35</a:t>
            </a:fld>
            <a:endParaRPr lang="en-GB"/>
          </a:p>
        </p:txBody>
      </p:sp>
    </p:spTree>
    <p:extLst>
      <p:ext uri="{BB962C8B-B14F-4D97-AF65-F5344CB8AC3E}">
        <p14:creationId xmlns:p14="http://schemas.microsoft.com/office/powerpoint/2010/main" val="3253372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Additional information is available on specified sites.</a:t>
            </a:r>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36</a:t>
            </a:fld>
            <a:endParaRPr lang="en-GB"/>
          </a:p>
        </p:txBody>
      </p:sp>
    </p:spTree>
    <p:extLst>
      <p:ext uri="{BB962C8B-B14F-4D97-AF65-F5344CB8AC3E}">
        <p14:creationId xmlns:p14="http://schemas.microsoft.com/office/powerpoint/2010/main" val="3470498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We remind you: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t>before visiting an institution in person, check if a service is available on the Internet;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latin typeface="Verdana" panose="020B0604030504040204" pitchFamily="34" charset="0"/>
              </a:rPr>
              <a:t>should any doubts or uncertainty arise, do not be afraid to ask for an advice!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37</a:t>
            </a:fld>
            <a:endParaRPr lang="en-GB"/>
          </a:p>
        </p:txBody>
      </p:sp>
    </p:spTree>
    <p:extLst>
      <p:ext uri="{BB962C8B-B14F-4D97-AF65-F5344CB8AC3E}">
        <p14:creationId xmlns:p14="http://schemas.microsoft.com/office/powerpoint/2010/main" val="2621716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smtClean="0">
                <a:solidFill>
                  <a:srgbClr val="FF0000"/>
                </a:solidFill>
                <a:latin typeface="Verdana" panose="020B0604030504040204" pitchFamily="34" charset="0"/>
              </a:rPr>
              <a:t>Thank you! Questions?</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38</a:t>
            </a:fld>
            <a:endParaRPr lang="en-GB"/>
          </a:p>
        </p:txBody>
      </p:sp>
    </p:spTree>
    <p:extLst>
      <p:ext uri="{BB962C8B-B14F-4D97-AF65-F5344CB8AC3E}">
        <p14:creationId xmlns:p14="http://schemas.microsoft.com/office/powerpoint/2010/main" val="139260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rPr>
              <a:t>Latvija.lv is the only site on the Internet, where all state services and e-services are gathered in a single place. </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a:t>
            </a:fld>
            <a:endParaRPr lang="en-GB"/>
          </a:p>
        </p:txBody>
      </p:sp>
    </p:spTree>
    <p:extLst>
      <p:ext uri="{BB962C8B-B14F-4D97-AF65-F5344CB8AC3E}">
        <p14:creationId xmlns:p14="http://schemas.microsoft.com/office/powerpoint/2010/main" val="3907252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0" dirty="0" smtClean="0">
                <a:latin typeface="Verdana" panose="020B0604030504040204" pitchFamily="34" charset="0"/>
              </a:rPr>
              <a:t>Latvija.lv is a portal of state and local government services, where there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b="0" dirty="0" smtClean="0">
                <a:solidFill>
                  <a:schemeClr val="tx1">
                    <a:lumMod val="75000"/>
                    <a:lumOff val="25000"/>
                  </a:schemeClr>
                </a:solidFill>
                <a:latin typeface="Verdana" panose="020B0604030504040204" pitchFamily="34" charset="0"/>
              </a:rPr>
              <a:t>over 350 e-services provided by state and local government institutions, which are placed on the portal Latvija.lv;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lumMod val="75000"/>
                    <a:lumOff val="25000"/>
                  </a:schemeClr>
                </a:solidFill>
                <a:latin typeface="Verdana" panose="020B0604030504040204" pitchFamily="34" charset="0"/>
              </a:rPr>
              <a:t>Over 2,200 descriptions of public services provided by state and local government institutions.</a:t>
            </a:r>
            <a:r>
              <a:rPr dirty="0" smtClean="0"/>
              <a:t> </a:t>
            </a:r>
            <a:endParaRPr lang="en-GB"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5</a:t>
            </a:fld>
            <a:endParaRPr lang="en-GB"/>
          </a:p>
        </p:txBody>
      </p:sp>
    </p:spTree>
    <p:extLst>
      <p:ext uri="{BB962C8B-B14F-4D97-AF65-F5344CB8AC3E}">
        <p14:creationId xmlns:p14="http://schemas.microsoft.com/office/powerpoint/2010/main" val="310049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This is the layout of catalogues on the homepage of the portal. </a:t>
            </a:r>
          </a:p>
          <a:p>
            <a:r>
              <a:rPr dirty="0" smtClean="0"/>
              <a:t>Moreover, in October 2015, Latvija.lv was improved for the site to become more convenient and clear (http://www.vraa.gov.lv/lv/news/article.php?id=41160 ).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lumMod val="75000"/>
                    <a:lumOff val="25000"/>
                  </a:schemeClr>
                </a:solidFill>
                <a:latin typeface="Verdana" panose="020B0604030504040204" pitchFamily="34" charset="0"/>
              </a:rPr>
              <a:t>E-service is an opportunity to receive services remotely via the Internet by using ICT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dirty="0" smtClean="0">
                <a:solidFill>
                  <a:schemeClr val="tx1">
                    <a:lumMod val="75000"/>
                    <a:lumOff val="25000"/>
                  </a:schemeClr>
                </a:solidFill>
                <a:latin typeface="Verdana" panose="020B0604030504040204" pitchFamily="34" charset="0"/>
              </a:rPr>
              <a:t>The Public Service Directory (PSD) is a register of public services provided by state administration and local government institutions, in which the descriptions of public services and the methods of their provision are available. It is publicly available on the portal Latvija.lv.</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6</a:t>
            </a:fld>
            <a:endParaRPr lang="en-GB"/>
          </a:p>
        </p:txBody>
      </p:sp>
    </p:spTree>
    <p:extLst>
      <p:ext uri="{BB962C8B-B14F-4D97-AF65-F5344CB8AC3E}">
        <p14:creationId xmlns:p14="http://schemas.microsoft.com/office/powerpoint/2010/main" val="3907252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As we can see from the chart, the use of Latvija.lv e-services tends to increase — each year, the inhabitants of Latvia tend to use this site more frequently. From the point of view of an inhabitant, it is a centralised site of services, while from the point of view of an institution, it is a platform where current and potential clients gather in the Internet environment and can be easily reached. </a:t>
            </a:r>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7</a:t>
            </a:fld>
            <a:endParaRPr lang="en-GB"/>
          </a:p>
        </p:txBody>
      </p:sp>
    </p:spTree>
    <p:extLst>
      <p:ext uri="{BB962C8B-B14F-4D97-AF65-F5344CB8AC3E}">
        <p14:creationId xmlns:p14="http://schemas.microsoft.com/office/powerpoint/2010/main" val="3668011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As it has been mentioned in presentations, Latvija.lv features the Public Service Depository, the use of which requires only </a:t>
            </a:r>
            <a:r>
              <a:rPr lang="lv-LV" sz="1200" kern="1200" dirty="0" smtClean="0">
                <a:solidFill>
                  <a:schemeClr val="tx1"/>
                </a:solidFill>
                <a:effectLst/>
                <a:latin typeface="+mn-lt"/>
              </a:rPr>
              <a:t>a computer, a tablet or other device with Internet connection.</a:t>
            </a:r>
          </a:p>
        </p:txBody>
      </p:sp>
      <p:sp>
        <p:nvSpPr>
          <p:cNvPr id="4" name="Slide Number Placeholder 3"/>
          <p:cNvSpPr>
            <a:spLocks noGrp="1"/>
          </p:cNvSpPr>
          <p:nvPr>
            <p:ph type="sldNum" sz="quarter" idx="10"/>
          </p:nvPr>
        </p:nvSpPr>
        <p:spPr/>
        <p:txBody>
          <a:bodyPr/>
          <a:lstStyle/>
          <a:p>
            <a:fld id="{E06A59AC-E7A2-4864-B1F5-DE05CC13C6BA}" type="slidenum">
              <a:rPr lang="lv-LV" smtClean="0"/>
              <a:pPr/>
              <a:t>8</a:t>
            </a:fld>
            <a:endParaRPr lang="en-GB"/>
          </a:p>
        </p:txBody>
      </p:sp>
    </p:spTree>
    <p:extLst>
      <p:ext uri="{BB962C8B-B14F-4D97-AF65-F5344CB8AC3E}">
        <p14:creationId xmlns:p14="http://schemas.microsoft.com/office/powerpoint/2010/main" val="211209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sz="1200" dirty="0" smtClean="0"/>
              <a:t>Everybody knows that state institutions provide many different services to both inhabitants and entrepreneurs. Institutions provide services according to the tasks and functions assigned thereto. </a:t>
            </a:r>
          </a:p>
          <a:p>
            <a:pPr marL="171450" indent="-171450">
              <a:buFont typeface="Arial" panose="020B0604020202020204" pitchFamily="34" charset="0"/>
              <a:buChar char="•"/>
            </a:pPr>
            <a:r>
              <a:rPr lang="lv-LV" sz="1200" dirty="0" smtClean="0"/>
              <a:t>Since the number of institutions and services provided by them is great, in order for inhabitants and entrepreneurs to be able to orient in the assortment better, a single Public Service Depository has been created, providing an opportunity to find all the services provided by the state in a single place by:</a:t>
            </a:r>
          </a:p>
          <a:p>
            <a:r>
              <a:rPr lang="en-US" sz="1200" dirty="0" smtClean="0"/>
              <a:t>	</a:t>
            </a:r>
            <a:r>
              <a:rPr lang="lv-LV" sz="1200" dirty="0" smtClean="0"/>
              <a:t>- name of the service;</a:t>
            </a:r>
          </a:p>
          <a:p>
            <a:r>
              <a:rPr lang="en-US" sz="1200" dirty="0" smtClean="0"/>
              <a:t>	</a:t>
            </a:r>
            <a:r>
              <a:rPr lang="lv-LV" sz="1200" dirty="0" smtClean="0"/>
              <a:t>- institution;</a:t>
            </a:r>
          </a:p>
          <a:p>
            <a:r>
              <a:rPr lang="en-US" sz="1200" dirty="0" smtClean="0"/>
              <a:t>	</a:t>
            </a:r>
            <a:r>
              <a:rPr lang="lv-LV" sz="1200" dirty="0" smtClean="0"/>
              <a:t>- real life situation.</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9</a:t>
            </a:fld>
            <a:endParaRPr lang="en-GB"/>
          </a:p>
        </p:txBody>
      </p:sp>
    </p:spTree>
    <p:extLst>
      <p:ext uri="{BB962C8B-B14F-4D97-AF65-F5344CB8AC3E}">
        <p14:creationId xmlns:p14="http://schemas.microsoft.com/office/powerpoint/2010/main" val="390725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400" y="0"/>
            <a:ext cx="2833200" cy="312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966097"/>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3543300"/>
            <a:ext cx="7772400" cy="777479"/>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2628900"/>
            <a:ext cx="7772400" cy="72033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264351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a:p>
        </p:txBody>
      </p:sp>
      <p:pic>
        <p:nvPicPr>
          <p:cNvPr id="10"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274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7F32E0CD-18FC-4DFF-8EA0-2A08BE6F92F0}" type="slidenum">
              <a:rPr lang="en-US" altLang="en-US"/>
              <a:pPr>
                <a:defRPr/>
              </a:pPr>
              <a:t>‹#›</a:t>
            </a:fld>
            <a:endParaRPr lang="en-US" alt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7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060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13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16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FD3818A1-E556-4069-ABB1-CF8FCEB3A273}" type="slidenum">
              <a:rPr lang="en-US" altLang="en-US"/>
              <a:pPr>
                <a:defRPr/>
              </a:pPr>
              <a:t>‹#›</a:t>
            </a:fld>
            <a:endParaRPr lang="en-US"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275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446E9D-E164-4A50-9FBA-F6D72EB5E507}"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33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9" r:id="rId12"/>
    <p:sldLayoutId id="2147483680" r:id="rId13"/>
    <p:sldLayoutId id="2147483681" r:id="rId14"/>
    <p:sldLayoutId id="2147483682" r:id="rId15"/>
    <p:sldLayoutId id="2147483685" r:id="rId16"/>
    <p:sldLayoutId id="2147483687" r:id="rId17"/>
    <p:sldLayoutId id="2147483688" r:id="rId18"/>
    <p:sldLayoutId id="2147483689"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4.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hyperlink" Target="https://www.latvija.lv/lv/Epakalpojumi" TargetMode="External"/><Relationship Id="rId7"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hyperlink" Target="http://www.draugiem.lv/latvija" TargetMode="External"/><Relationship Id="rId5" Type="http://schemas.openxmlformats.org/officeDocument/2006/relationships/hyperlink" Target="http://www.facebook.com/latvija.lv" TargetMode="External"/><Relationship Id="rId4" Type="http://schemas.openxmlformats.org/officeDocument/2006/relationships/hyperlink" Target="https://www.latvija.lv/lv/Aktualitates/2015/EID"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628900"/>
            <a:ext cx="8001000" cy="720329"/>
          </a:xfrm>
        </p:spPr>
        <p:txBody>
          <a:bodyPr>
            <a:normAutofit/>
          </a:bodyPr>
          <a:lstStyle/>
          <a:p>
            <a:r>
              <a:rPr lang="lv-LV" altLang="en-US" sz="1800" b="0" dirty="0" smtClean="0"/>
              <a:t>For inhabitants and entrepreneurs</a:t>
            </a:r>
          </a:p>
        </p:txBody>
      </p:sp>
      <p:sp>
        <p:nvSpPr>
          <p:cNvPr id="12291" name="Text Placeholder 2"/>
          <p:cNvSpPr>
            <a:spLocks noGrp="1"/>
          </p:cNvSpPr>
          <p:nvPr>
            <p:ph type="body" sz="quarter" idx="10"/>
          </p:nvPr>
        </p:nvSpPr>
        <p:spPr>
          <a:xfrm>
            <a:off x="685800" y="3105150"/>
            <a:ext cx="7772400" cy="685800"/>
          </a:xfrm>
        </p:spPr>
        <p:txBody>
          <a:bodyPr>
            <a:normAutofit/>
          </a:bodyPr>
          <a:lstStyle/>
          <a:p>
            <a:r>
              <a:rPr lang="lv-LV" altLang="en-US" sz="2400" b="1" dirty="0"/>
              <a:t>What is              </a:t>
            </a:r>
            <a:r>
              <a:rPr dirty="0" smtClean="0"/>
              <a:t> </a:t>
            </a:r>
            <a:r>
              <a:rPr lang="lv-LV" altLang="en-US" sz="2400" b="1" dirty="0" smtClean="0"/>
              <a:t>?</a:t>
            </a:r>
            <a:endParaRPr lang="en-GB" altLang="en-US" sz="2400" b="1" dirty="0"/>
          </a:p>
        </p:txBody>
      </p:sp>
      <p:pic>
        <p:nvPicPr>
          <p:cNvPr id="6"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4419600" y="3105150"/>
            <a:ext cx="1447800" cy="580065"/>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33531160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ormAutofit/>
          </a:bodyPr>
          <a:lstStyle/>
          <a:p>
            <a:r>
              <a:rPr lang="lv-LV" sz="2400" dirty="0" smtClean="0"/>
              <a:t>Services for any real life situation</a:t>
            </a:r>
            <a:endParaRPr lang="en-GB" sz="2400" dirty="0"/>
          </a:p>
        </p:txBody>
      </p:sp>
      <p:sp>
        <p:nvSpPr>
          <p:cNvPr id="4"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10</a:t>
            </a:r>
            <a:endParaRPr lang="en-GB" altLang="en-US"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123950"/>
            <a:ext cx="6070375" cy="3531357"/>
          </a:xfrm>
          <a:prstGeom prst="rect">
            <a:avLst/>
          </a:prstGeom>
        </p:spPr>
      </p:pic>
    </p:spTree>
    <p:extLst>
      <p:ext uri="{BB962C8B-B14F-4D97-AF65-F5344CB8AC3E}">
        <p14:creationId xmlns:p14="http://schemas.microsoft.com/office/powerpoint/2010/main" val="157605227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533927"/>
            <a:ext cx="7010400" cy="2983742"/>
          </a:xfrm>
          <a:prstGeom prst="rect">
            <a:avLst/>
          </a:prstGeom>
        </p:spPr>
      </p:pic>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11</a:t>
            </a:fld>
            <a:endParaRPr lang="en-GB" altLang="en-US" smtClean="0"/>
          </a:p>
        </p:txBody>
      </p:sp>
      <p:sp>
        <p:nvSpPr>
          <p:cNvPr id="7" name="Rounded Rectangle 6"/>
          <p:cNvSpPr/>
          <p:nvPr/>
        </p:nvSpPr>
        <p:spPr>
          <a:xfrm>
            <a:off x="1828800" y="2038350"/>
            <a:ext cx="7010399" cy="914400"/>
          </a:xfrm>
          <a:prstGeom prst="roundRect">
            <a:avLst>
              <a:gd name="adj" fmla="val 4614"/>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TextBox 2"/>
          <p:cNvSpPr txBox="1"/>
          <p:nvPr/>
        </p:nvSpPr>
        <p:spPr>
          <a:xfrm>
            <a:off x="152400" y="2280107"/>
            <a:ext cx="1219200" cy="646331"/>
          </a:xfrm>
          <a:prstGeom prst="rect">
            <a:avLst/>
          </a:prstGeom>
          <a:noFill/>
        </p:spPr>
        <p:txBody>
          <a:bodyPr wrap="square" rtlCol="0">
            <a:spAutoFit/>
          </a:bodyPr>
          <a:lstStyle/>
          <a:p>
            <a:pPr algn="r"/>
            <a:r>
              <a:rPr lang="lv-LV" sz="1200" dirty="0" smtClean="0">
                <a:latin typeface="Verdana" panose="020B0604030504040204" pitchFamily="34" charset="0"/>
              </a:rPr>
              <a:t>Information on the service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228600" y="3418924"/>
            <a:ext cx="1143000" cy="1015663"/>
          </a:xfrm>
          <a:prstGeom prst="rect">
            <a:avLst/>
          </a:prstGeom>
          <a:noFill/>
        </p:spPr>
        <p:txBody>
          <a:bodyPr wrap="square" rtlCol="0">
            <a:spAutoFit/>
          </a:bodyPr>
          <a:lstStyle/>
          <a:p>
            <a:pPr algn="r"/>
            <a:r>
              <a:rPr lang="lv-LV" sz="1200" dirty="0" smtClean="0">
                <a:latin typeface="Verdana" panose="020B0604030504040204" pitchFamily="34" charset="0"/>
              </a:rPr>
              <a:t>Information on where and how to receive the service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10"/>
          <p:cNvSpPr/>
          <p:nvPr/>
        </p:nvSpPr>
        <p:spPr>
          <a:xfrm>
            <a:off x="1828800" y="2991475"/>
            <a:ext cx="7010399" cy="1409075"/>
          </a:xfrm>
          <a:prstGeom prst="roundRect">
            <a:avLst>
              <a:gd name="adj" fmla="val 2131"/>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3" name="Straight Arrow Connector 12"/>
          <p:cNvCxnSpPr/>
          <p:nvPr/>
        </p:nvCxnSpPr>
        <p:spPr>
          <a:xfrm>
            <a:off x="1392600" y="2495550"/>
            <a:ext cx="360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392600" y="3742089"/>
            <a:ext cx="360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2590800" y="285750"/>
            <a:ext cx="6094800" cy="777479"/>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Example of a Public Service Publication card</a:t>
            </a:r>
            <a:endParaRPr lang="en-GB" altLang="en-US" dirty="0" smtClean="0"/>
          </a:p>
        </p:txBody>
      </p:sp>
    </p:spTree>
    <p:extLst>
      <p:ext uri="{BB962C8B-B14F-4D97-AF65-F5344CB8AC3E}">
        <p14:creationId xmlns:p14="http://schemas.microsoft.com/office/powerpoint/2010/main" val="370971535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05126"/>
            <a:ext cx="5943600" cy="571202"/>
          </a:xfrm>
        </p:spPr>
        <p:txBody>
          <a:bodyPr>
            <a:normAutofit/>
          </a:bodyPr>
          <a:lstStyle/>
          <a:p>
            <a:pPr>
              <a:spcBef>
                <a:spcPts val="600"/>
              </a:spcBef>
            </a:pPr>
            <a:r>
              <a:rPr lang="en-GB" altLang="en-US" sz="2400" dirty="0" smtClean="0"/>
              <a:t>What are the possibilities </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12</a:t>
            </a:fld>
            <a:endParaRPr lang="en-GB" altLang="en-US" smtClean="0"/>
          </a:p>
        </p:txBody>
      </p:sp>
      <p:pic>
        <p:nvPicPr>
          <p:cNvPr id="5" name="Picture 4" descr="G:\VRAA_09102015\Vizuālie materiali\Prezentacijas\Ikonas\Latvija_logo_darks.png"/>
          <p:cNvPicPr>
            <a:picLocks noChangeAspect="1" noChangeArrowheads="1"/>
          </p:cNvPicPr>
          <p:nvPr/>
        </p:nvPicPr>
        <p:blipFill>
          <a:blip r:embed="rId3" cstate="print"/>
          <a:srcRect/>
          <a:stretch>
            <a:fillRect/>
          </a:stretch>
        </p:blipFill>
        <p:spPr bwMode="auto">
          <a:xfrm>
            <a:off x="5486400" y="3362837"/>
            <a:ext cx="1425679" cy="571202"/>
          </a:xfrm>
          <a:prstGeom prst="rect">
            <a:avLst/>
          </a:prstGeom>
          <a:noFill/>
        </p:spPr>
      </p:pic>
      <p:sp>
        <p:nvSpPr>
          <p:cNvPr id="2" name="Rectangle 1"/>
          <p:cNvSpPr/>
          <p:nvPr/>
        </p:nvSpPr>
        <p:spPr>
          <a:xfrm>
            <a:off x="2590800" y="3342919"/>
            <a:ext cx="4713150" cy="461665"/>
          </a:xfrm>
          <a:prstGeom prst="rect">
            <a:avLst/>
          </a:prstGeom>
        </p:spPr>
        <p:txBody>
          <a:bodyPr wrap="none">
            <a:spAutoFit/>
          </a:bodyPr>
          <a:lstStyle/>
          <a:p>
            <a:r>
              <a:rPr lang="en-GB" altLang="en-US" sz="2400" b="1" dirty="0" smtClean="0">
                <a:latin typeface="Verdana" panose="020B0604030504040204" pitchFamily="34" charset="0"/>
              </a:rPr>
              <a:t>of e-services on               ?</a:t>
            </a: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811050"/>
            <a:ext cx="1326240" cy="1105200"/>
          </a:xfrm>
          <a:prstGeom prst="rect">
            <a:avLst/>
          </a:prstGeom>
        </p:spPr>
      </p:pic>
    </p:spTree>
    <p:extLst>
      <p:ext uri="{BB962C8B-B14F-4D97-AF65-F5344CB8AC3E}">
        <p14:creationId xmlns:p14="http://schemas.microsoft.com/office/powerpoint/2010/main" val="372516131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4196159"/>
            <a:ext cx="5280613" cy="461665"/>
          </a:xfrm>
          <a:prstGeom prst="rect">
            <a:avLst/>
          </a:prstGeom>
          <a:noFill/>
        </p:spPr>
        <p:txBody>
          <a:bodyPr wrap="none" rtlCol="0">
            <a:spAutoFit/>
          </a:bodyPr>
          <a:lstStyle/>
          <a:p>
            <a:pPr algn="ctr"/>
            <a:r>
              <a:rPr lang="en-GB" sz="1200" b="1" dirty="0" smtClean="0">
                <a:latin typeface="Verdana" panose="020B0604030504040204" pitchFamily="34" charset="0"/>
              </a:rPr>
              <a:t>Inhabitants who used e-services provided by the state and</a:t>
            </a:r>
            <a:br>
              <a:rPr lang="en-GB" sz="1200" b="1" dirty="0" smtClean="0">
                <a:latin typeface="Verdana" panose="020B0604030504040204" pitchFamily="34" charset="0"/>
              </a:rPr>
            </a:br>
            <a:r>
              <a:rPr lang="en-GB" sz="1200" b="1" dirty="0" smtClean="0">
                <a:latin typeface="Verdana" panose="020B0604030504040204" pitchFamily="34" charset="0"/>
              </a:rPr>
              <a:t> local governments over the last 6 months</a:t>
            </a:r>
            <a:endParaRPr lang="en-GB" sz="1200" b="1" dirty="0">
              <a:latin typeface="Verdana" panose="020B0604030504040204" pitchFamily="34" charset="0"/>
            </a:endParaRPr>
          </a:p>
        </p:txBody>
      </p:sp>
      <p:sp>
        <p:nvSpPr>
          <p:cNvPr id="7" name="Rectangle 6"/>
          <p:cNvSpPr/>
          <p:nvPr/>
        </p:nvSpPr>
        <p:spPr>
          <a:xfrm>
            <a:off x="2590800" y="4626918"/>
            <a:ext cx="5715000" cy="400110"/>
          </a:xfrm>
          <a:prstGeom prst="rect">
            <a:avLst/>
          </a:prstGeom>
        </p:spPr>
        <p:txBody>
          <a:bodyPr wrap="square">
            <a:spAutoFit/>
          </a:bodyPr>
          <a:lstStyle/>
          <a:p>
            <a:r>
              <a:rPr lang="lv-LV" sz="1000" i="1" dirty="0" smtClean="0">
                <a:solidFill>
                  <a:schemeClr val="tx1">
                    <a:lumMod val="50000"/>
                    <a:lumOff val="50000"/>
                  </a:schemeClr>
                </a:solidFill>
                <a:latin typeface="Verdana" panose="020B0604030504040204" pitchFamily="34" charset="0"/>
              </a:rPr>
              <a:t>MEPRD’s (Ministry of Environmental Protection and Regional Development) study of public opinion on the use of e-services in Latvia</a:t>
            </a:r>
            <a:endParaRPr lang="en-GB"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799" y="778195"/>
            <a:ext cx="5124389" cy="3620381"/>
          </a:xfrm>
          <a:prstGeom prst="rect">
            <a:avLst/>
          </a:prstGeom>
        </p:spPr>
      </p:pic>
      <p:sp>
        <p:nvSpPr>
          <p:cNvPr id="10" name="Title 1"/>
          <p:cNvSpPr>
            <a:spLocks noGrp="1"/>
          </p:cNvSpPr>
          <p:nvPr>
            <p:ph type="title"/>
          </p:nvPr>
        </p:nvSpPr>
        <p:spPr>
          <a:xfrm>
            <a:off x="2590800" y="285750"/>
            <a:ext cx="6094800" cy="777479"/>
          </a:xfrm>
        </p:spPr>
        <p:txBody>
          <a:bodyPr>
            <a:noAutofit/>
          </a:bodyPr>
          <a:lstStyle/>
          <a:p>
            <a:r>
              <a:rPr lang="lv-LV" altLang="en-US" sz="2400" dirty="0"/>
              <a:t>Inhabitants tend to use e-services more frequently</a:t>
            </a:r>
            <a:endParaRPr lang="en-GB" altLang="en-US" dirty="0" smtClean="0"/>
          </a:p>
        </p:txBody>
      </p:sp>
      <p:sp>
        <p:nvSpPr>
          <p:cNvPr id="3" name="TextBox 2"/>
          <p:cNvSpPr txBox="1"/>
          <p:nvPr/>
        </p:nvSpPr>
        <p:spPr>
          <a:xfrm>
            <a:off x="3505200" y="3949938"/>
            <a:ext cx="914400" cy="246221"/>
          </a:xfrm>
          <a:prstGeom prst="rect">
            <a:avLst/>
          </a:prstGeom>
          <a:solidFill>
            <a:schemeClr val="bg1"/>
          </a:solidFill>
        </p:spPr>
        <p:txBody>
          <a:bodyPr wrap="squar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July 2014</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953000" y="3965455"/>
            <a:ext cx="1229692" cy="246221"/>
          </a:xfrm>
          <a:prstGeom prst="rect">
            <a:avLst/>
          </a:prstGeom>
          <a:solidFill>
            <a:schemeClr val="bg1"/>
          </a:solidFill>
        </p:spPr>
        <p:txBody>
          <a:bodyPr wrap="squar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December 2014</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6705600" y="3971526"/>
            <a:ext cx="1038379" cy="246221"/>
          </a:xfrm>
          <a:prstGeom prst="rect">
            <a:avLst/>
          </a:prstGeom>
          <a:solidFill>
            <a:schemeClr val="bg1"/>
          </a:solidFill>
        </p:spPr>
        <p:txBody>
          <a:bodyPr wrap="squar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June 201</a:t>
            </a:r>
            <a:r>
              <a:rPr lang="lv-LV" sz="1000" dirty="0" smtClean="0">
                <a:latin typeface="Verdana" panose="020B0604030504040204" pitchFamily="34" charset="0"/>
                <a:ea typeface="Verdana" panose="020B0604030504040204" pitchFamily="34" charset="0"/>
                <a:cs typeface="Verdana" panose="020B0604030504040204" pitchFamily="34" charset="0"/>
              </a:rPr>
              <a:t>5</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2"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13</a:t>
            </a:fld>
            <a:endParaRPr lang="en-GB" altLang="en-US" dirty="0" smtClean="0"/>
          </a:p>
        </p:txBody>
      </p:sp>
    </p:spTree>
    <p:extLst>
      <p:ext uri="{BB962C8B-B14F-4D97-AF65-F5344CB8AC3E}">
        <p14:creationId xmlns:p14="http://schemas.microsoft.com/office/powerpoint/2010/main" val="264129934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14</a:t>
            </a:fld>
            <a:endParaRPr lang="en-GB" altLang="en-US" smtClean="0"/>
          </a:p>
        </p:txBody>
      </p:sp>
      <p:grpSp>
        <p:nvGrpSpPr>
          <p:cNvPr id="3" name="Group 2"/>
          <p:cNvGrpSpPr/>
          <p:nvPr/>
        </p:nvGrpSpPr>
        <p:grpSpPr>
          <a:xfrm>
            <a:off x="2590800" y="1804144"/>
            <a:ext cx="5867399" cy="523220"/>
            <a:chOff x="2590800" y="1512565"/>
            <a:chExt cx="5867399" cy="523220"/>
          </a:xfrm>
        </p:grpSpPr>
        <p:sp>
          <p:nvSpPr>
            <p:cNvPr id="8" name="TextBox 7"/>
            <p:cNvSpPr txBox="1"/>
            <p:nvPr/>
          </p:nvSpPr>
          <p:spPr>
            <a:xfrm>
              <a:off x="3578794" y="1512565"/>
              <a:ext cx="4879405" cy="523220"/>
            </a:xfrm>
            <a:prstGeom prst="rect">
              <a:avLst/>
            </a:prstGeom>
            <a:noFill/>
          </p:spPr>
          <p:txBody>
            <a:bodyPr wrap="square" rtlCol="0">
              <a:spAutoFit/>
            </a:bodyPr>
            <a:lstStyle/>
            <a:p>
              <a:r>
                <a:rPr lang="lv-LV" sz="1400" dirty="0" smtClean="0">
                  <a:solidFill>
                    <a:schemeClr val="tx1">
                      <a:lumMod val="75000"/>
                      <a:lumOff val="25000"/>
                    </a:schemeClr>
                  </a:solidFill>
                  <a:latin typeface="Verdana" panose="020B0604030504040204" pitchFamily="34" charset="0"/>
                </a:rPr>
                <a:t>Electronic </a:t>
              </a:r>
              <a:r>
                <a:rPr lang="lv-LV" sz="1400" b="1" dirty="0" smtClean="0">
                  <a:solidFill>
                    <a:srgbClr val="297B4B"/>
                  </a:solidFill>
                  <a:latin typeface="Verdana" panose="020B0604030504040204" pitchFamily="34" charset="0"/>
                </a:rPr>
                <a:t>application for studies</a:t>
              </a:r>
              <a:r>
                <a:rPr sz="1400" dirty="0" smtClean="0"/>
                <a:t> </a:t>
              </a:r>
              <a:r>
                <a:rPr lang="lv-LV" sz="1400" dirty="0" smtClean="0">
                  <a:solidFill>
                    <a:schemeClr val="tx1">
                      <a:lumMod val="75000"/>
                      <a:lumOff val="25000"/>
                    </a:schemeClr>
                  </a:solidFill>
                  <a:latin typeface="Verdana" panose="020B0604030504040204" pitchFamily="34" charset="0"/>
                </a:rPr>
                <a:t>within the framework of basic study programmes</a:t>
              </a:r>
              <a:endPar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2590800" y="1620287"/>
              <a:ext cx="419727" cy="307777"/>
            </a:xfrm>
            <a:prstGeom prst="rect">
              <a:avLst/>
            </a:prstGeom>
            <a:noFill/>
          </p:spPr>
          <p:txBody>
            <a:bodyPr wrap="square" rtlCol="0">
              <a:spAutoFit/>
            </a:bodyPr>
            <a:lstStyle/>
            <a:p>
              <a:r>
                <a:rPr lang="lv-LV" sz="1400" b="1" dirty="0">
                  <a:solidFill>
                    <a:schemeClr val="bg1">
                      <a:lumMod val="65000"/>
                    </a:schemeClr>
                  </a:solidFill>
                  <a:latin typeface="Verdana" panose="020B0604030504040204" pitchFamily="34" charset="0"/>
                </a:rPr>
                <a:t>2.</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968" y="1536050"/>
              <a:ext cx="571500" cy="476250"/>
            </a:xfrm>
            <a:prstGeom prst="rect">
              <a:avLst/>
            </a:prstGeom>
          </p:spPr>
        </p:pic>
      </p:grpSp>
      <p:grpSp>
        <p:nvGrpSpPr>
          <p:cNvPr id="5" name="Group 4"/>
          <p:cNvGrpSpPr/>
          <p:nvPr/>
        </p:nvGrpSpPr>
        <p:grpSpPr>
          <a:xfrm>
            <a:off x="2590800" y="2788116"/>
            <a:ext cx="5943600" cy="523220"/>
            <a:chOff x="2590800" y="2625389"/>
            <a:chExt cx="5943600" cy="523220"/>
          </a:xfrm>
        </p:grpSpPr>
        <p:sp>
          <p:nvSpPr>
            <p:cNvPr id="10" name="TextBox 9"/>
            <p:cNvSpPr txBox="1"/>
            <p:nvPr/>
          </p:nvSpPr>
          <p:spPr>
            <a:xfrm>
              <a:off x="2590800" y="2733111"/>
              <a:ext cx="419727" cy="307777"/>
            </a:xfrm>
            <a:prstGeom prst="rect">
              <a:avLst/>
            </a:prstGeom>
            <a:noFill/>
          </p:spPr>
          <p:txBody>
            <a:bodyPr wrap="square" rtlCol="0">
              <a:spAutoFit/>
            </a:bodyPr>
            <a:lstStyle/>
            <a:p>
              <a:r>
                <a:rPr lang="lv-LV" sz="1400" b="1" dirty="0">
                  <a:solidFill>
                    <a:schemeClr val="bg1">
                      <a:lumMod val="65000"/>
                    </a:schemeClr>
                  </a:solidFill>
                  <a:latin typeface="Verdana" panose="020B0604030504040204" pitchFamily="34" charset="0"/>
                </a:rPr>
                <a:t>4.</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578793" y="2625389"/>
              <a:ext cx="4955607" cy="523220"/>
            </a:xfrm>
            <a:prstGeom prst="rect">
              <a:avLst/>
            </a:prstGeom>
            <a:noFill/>
          </p:spPr>
          <p:txBody>
            <a:bodyPr wrap="square" rtlCol="0" anchor="ctr">
              <a:spAutoFit/>
            </a:bodyPr>
            <a:lstStyle/>
            <a:p>
              <a:r>
                <a:rPr lang="lv-LV" sz="1400" dirty="0">
                  <a:solidFill>
                    <a:schemeClr val="tx1">
                      <a:lumMod val="75000"/>
                      <a:lumOff val="25000"/>
                    </a:schemeClr>
                  </a:solidFill>
                  <a:latin typeface="Verdana" panose="020B0604030504040204" pitchFamily="34" charset="0"/>
                </a:rPr>
                <a:t>Information on the </a:t>
              </a:r>
              <a:r>
                <a:rPr lang="lv-LV" sz="1400" b="1" dirty="0">
                  <a:solidFill>
                    <a:srgbClr val="297B4B"/>
                  </a:solidFill>
                  <a:latin typeface="Verdana" panose="020B0604030504040204" pitchFamily="34" charset="0"/>
                </a:rPr>
                <a:t>planned amount of old-age pension</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968" y="2648874"/>
              <a:ext cx="571500" cy="476250"/>
            </a:xfrm>
            <a:prstGeom prst="rect">
              <a:avLst/>
            </a:prstGeom>
          </p:spPr>
        </p:pic>
      </p:grpSp>
      <p:grpSp>
        <p:nvGrpSpPr>
          <p:cNvPr id="4" name="Group 3"/>
          <p:cNvGrpSpPr/>
          <p:nvPr/>
        </p:nvGrpSpPr>
        <p:grpSpPr>
          <a:xfrm>
            <a:off x="2590800" y="2319615"/>
            <a:ext cx="5951121" cy="476250"/>
            <a:chOff x="2590800" y="2009161"/>
            <a:chExt cx="5951121" cy="476250"/>
          </a:xfrm>
        </p:grpSpPr>
        <p:sp>
          <p:nvSpPr>
            <p:cNvPr id="18" name="TextBox 17"/>
            <p:cNvSpPr txBox="1"/>
            <p:nvPr/>
          </p:nvSpPr>
          <p:spPr>
            <a:xfrm>
              <a:off x="2590800" y="2093398"/>
              <a:ext cx="419727" cy="307777"/>
            </a:xfrm>
            <a:prstGeom prst="rect">
              <a:avLst/>
            </a:prstGeom>
            <a:noFill/>
          </p:spPr>
          <p:txBody>
            <a:bodyPr wrap="square" rtlCol="0">
              <a:spAutoFit/>
            </a:bodyPr>
            <a:lstStyle/>
            <a:p>
              <a:r>
                <a:rPr lang="lv-LV" sz="1400" b="1" dirty="0">
                  <a:solidFill>
                    <a:schemeClr val="bg1">
                      <a:lumMod val="65000"/>
                    </a:schemeClr>
                  </a:solidFill>
                  <a:latin typeface="Verdana" panose="020B0604030504040204" pitchFamily="34" charset="0"/>
                </a:rPr>
                <a:t>3.</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3586315" y="2093398"/>
              <a:ext cx="4955606" cy="307777"/>
            </a:xfrm>
            <a:prstGeom prst="rect">
              <a:avLst/>
            </a:prstGeom>
            <a:noFill/>
          </p:spPr>
          <p:txBody>
            <a:bodyPr wrap="square" rtlCol="0" anchor="ctr">
              <a:spAutoFit/>
            </a:bodyPr>
            <a:lstStyle/>
            <a:p>
              <a:r>
                <a:rPr lang="lv-LV" sz="1400" b="1" dirty="0" smtClean="0">
                  <a:solidFill>
                    <a:srgbClr val="297B4B"/>
                  </a:solidFill>
                  <a:latin typeface="Verdana" panose="020B0604030504040204" pitchFamily="34" charset="0"/>
                </a:rPr>
                <a:t>My data </a:t>
              </a:r>
              <a:r>
                <a:rPr lang="lv-LV" sz="1400" dirty="0" smtClean="0">
                  <a:solidFill>
                    <a:schemeClr val="tx1">
                      <a:lumMod val="75000"/>
                      <a:lumOff val="25000"/>
                    </a:schemeClr>
                  </a:solidFill>
                  <a:latin typeface="Verdana" panose="020B0604030504040204" pitchFamily="34" charset="0"/>
                </a:rPr>
                <a:t>in the Population Register </a:t>
              </a:r>
              <a:endPar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968" y="2009161"/>
              <a:ext cx="571500" cy="476250"/>
            </a:xfrm>
            <a:prstGeom prst="rect">
              <a:avLst/>
            </a:prstGeom>
          </p:spPr>
        </p:pic>
      </p:grpSp>
      <p:grpSp>
        <p:nvGrpSpPr>
          <p:cNvPr id="30" name="Group 29"/>
          <p:cNvGrpSpPr/>
          <p:nvPr/>
        </p:nvGrpSpPr>
        <p:grpSpPr>
          <a:xfrm>
            <a:off x="2590800" y="3819058"/>
            <a:ext cx="5943600" cy="523220"/>
            <a:chOff x="2590800" y="3595567"/>
            <a:chExt cx="5943600" cy="523220"/>
          </a:xfrm>
        </p:grpSpPr>
        <p:sp>
          <p:nvSpPr>
            <p:cNvPr id="16" name="TextBox 15"/>
            <p:cNvSpPr txBox="1"/>
            <p:nvPr/>
          </p:nvSpPr>
          <p:spPr>
            <a:xfrm>
              <a:off x="2590800" y="3703289"/>
              <a:ext cx="419727" cy="307777"/>
            </a:xfrm>
            <a:prstGeom prst="rect">
              <a:avLst/>
            </a:prstGeom>
            <a:noFill/>
          </p:spPr>
          <p:txBody>
            <a:bodyPr wrap="square" rtlCol="0">
              <a:spAutoFit/>
            </a:bodyPr>
            <a:lstStyle/>
            <a:p>
              <a:r>
                <a:rPr lang="lv-LV" sz="1400" b="1" dirty="0">
                  <a:solidFill>
                    <a:schemeClr val="bg1">
                      <a:lumMod val="65000"/>
                    </a:schemeClr>
                  </a:solidFill>
                  <a:latin typeface="Verdana" panose="020B0604030504040204" pitchFamily="34" charset="0"/>
                </a:rPr>
                <a:t>6.</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3578794" y="3595567"/>
              <a:ext cx="4955606" cy="523220"/>
            </a:xfrm>
            <a:prstGeom prst="rect">
              <a:avLst/>
            </a:prstGeom>
            <a:noFill/>
          </p:spPr>
          <p:txBody>
            <a:bodyPr wrap="square" rtlCol="0" anchor="ctr">
              <a:spAutoFit/>
            </a:bodyPr>
            <a:lstStyle/>
            <a:p>
              <a:r>
                <a:rPr lang="lv-LV" sz="1400" dirty="0" smtClean="0">
                  <a:solidFill>
                    <a:schemeClr val="tx1">
                      <a:lumMod val="75000"/>
                      <a:lumOff val="25000"/>
                    </a:schemeClr>
                  </a:solidFill>
                  <a:latin typeface="Verdana" panose="020B0604030504040204" pitchFamily="34" charset="0"/>
                </a:rPr>
                <a:t>Information on social </a:t>
              </a:r>
              <a:r>
                <a:rPr lang="lv-LV" sz="1400" b="1" dirty="0" smtClean="0">
                  <a:solidFill>
                    <a:srgbClr val="297B4B"/>
                  </a:solidFill>
                  <a:latin typeface="Verdana" panose="020B0604030504040204" pitchFamily="34" charset="0"/>
                </a:rPr>
                <a:t>insurance contributions</a:t>
              </a:r>
              <a:r>
                <a:rPr sz="1400" dirty="0" smtClean="0"/>
                <a:t> </a:t>
              </a:r>
              <a:r>
                <a:rPr lang="lv-LV" sz="1400" dirty="0" smtClean="0">
                  <a:solidFill>
                    <a:schemeClr val="tx1">
                      <a:lumMod val="75000"/>
                      <a:lumOff val="25000"/>
                    </a:schemeClr>
                  </a:solidFill>
                  <a:latin typeface="Verdana" panose="020B0604030504040204" pitchFamily="34" charset="0"/>
                </a:rPr>
                <a:t>and insurance periods</a:t>
              </a:r>
              <a:endPar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0968" y="3619052"/>
              <a:ext cx="571500" cy="476250"/>
            </a:xfrm>
            <a:prstGeom prst="rect">
              <a:avLst/>
            </a:prstGeom>
          </p:spPr>
        </p:pic>
      </p:grpSp>
      <p:grpSp>
        <p:nvGrpSpPr>
          <p:cNvPr id="29" name="Group 28"/>
          <p:cNvGrpSpPr/>
          <p:nvPr/>
        </p:nvGrpSpPr>
        <p:grpSpPr>
          <a:xfrm>
            <a:off x="2590800" y="3303587"/>
            <a:ext cx="6172200" cy="523220"/>
            <a:chOff x="2590800" y="3077356"/>
            <a:chExt cx="6125571" cy="523220"/>
          </a:xfrm>
        </p:grpSpPr>
        <p:sp>
          <p:nvSpPr>
            <p:cNvPr id="12" name="TextBox 11"/>
            <p:cNvSpPr txBox="1"/>
            <p:nvPr/>
          </p:nvSpPr>
          <p:spPr>
            <a:xfrm>
              <a:off x="2590800" y="3185078"/>
              <a:ext cx="419727" cy="307777"/>
            </a:xfrm>
            <a:prstGeom prst="rect">
              <a:avLst/>
            </a:prstGeom>
            <a:noFill/>
          </p:spPr>
          <p:txBody>
            <a:bodyPr wrap="square" rtlCol="0">
              <a:spAutoFit/>
            </a:bodyPr>
            <a:lstStyle/>
            <a:p>
              <a:r>
                <a:rPr lang="lv-LV" sz="1400" b="1" dirty="0">
                  <a:solidFill>
                    <a:schemeClr val="bg1">
                      <a:lumMod val="65000"/>
                    </a:schemeClr>
                  </a:solidFill>
                  <a:latin typeface="Verdana" panose="020B0604030504040204" pitchFamily="34" charset="0"/>
                </a:rPr>
                <a:t>5.</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3578794" y="3077356"/>
              <a:ext cx="5137577" cy="523220"/>
            </a:xfrm>
            <a:prstGeom prst="rect">
              <a:avLst/>
            </a:prstGeom>
            <a:noFill/>
          </p:spPr>
          <p:txBody>
            <a:bodyPr wrap="square" rIns="0" rtlCol="0" anchor="ctr">
              <a:spAutoFit/>
            </a:bodyPr>
            <a:lstStyle/>
            <a:p>
              <a:r>
                <a:rPr lang="lv-LV" sz="1400" dirty="0">
                  <a:solidFill>
                    <a:schemeClr val="tx1">
                      <a:lumMod val="75000"/>
                      <a:lumOff val="25000"/>
                    </a:schemeClr>
                  </a:solidFill>
                  <a:latin typeface="Verdana" panose="020B0604030504040204" pitchFamily="34" charset="0"/>
                </a:rPr>
                <a:t>Bank account statement of the participant to </a:t>
              </a:r>
              <a:r>
                <a:rPr lang="lv-LV" sz="1400" dirty="0" err="1" smtClean="0">
                  <a:solidFill>
                    <a:schemeClr val="tx1">
                      <a:lumMod val="75000"/>
                      <a:lumOff val="25000"/>
                    </a:schemeClr>
                  </a:solidFill>
                  <a:latin typeface="Verdana" panose="020B0604030504040204" pitchFamily="34" charset="0"/>
                </a:rPr>
                <a:t>the</a:t>
              </a:r>
              <a:r>
                <a:rPr lang="lv-LV" sz="1400" dirty="0" smtClean="0">
                  <a:solidFill>
                    <a:schemeClr val="tx1">
                      <a:lumMod val="75000"/>
                      <a:lumOff val="25000"/>
                    </a:schemeClr>
                  </a:solidFill>
                  <a:latin typeface="Verdana" panose="020B0604030504040204" pitchFamily="34" charset="0"/>
                </a:rPr>
                <a:t/>
              </a:r>
              <a:br>
                <a:rPr lang="lv-LV" sz="1400" dirty="0" smtClean="0">
                  <a:solidFill>
                    <a:schemeClr val="tx1">
                      <a:lumMod val="75000"/>
                      <a:lumOff val="25000"/>
                    </a:schemeClr>
                  </a:solidFill>
                  <a:latin typeface="Verdana" panose="020B0604030504040204" pitchFamily="34" charset="0"/>
                </a:rPr>
              </a:br>
              <a:r>
                <a:rPr lang="lv-LV" sz="1400" dirty="0" err="1" smtClean="0">
                  <a:solidFill>
                    <a:schemeClr val="tx1">
                      <a:lumMod val="75000"/>
                      <a:lumOff val="25000"/>
                    </a:schemeClr>
                  </a:solidFill>
                  <a:latin typeface="Verdana" panose="020B0604030504040204" pitchFamily="34" charset="0"/>
                </a:rPr>
                <a:t>state-funded</a:t>
              </a:r>
              <a:r>
                <a:rPr lang="lv-LV" sz="1400" dirty="0" smtClean="0">
                  <a:solidFill>
                    <a:schemeClr val="tx1">
                      <a:lumMod val="75000"/>
                      <a:lumOff val="25000"/>
                    </a:schemeClr>
                  </a:solidFill>
                  <a:latin typeface="Verdana" panose="020B0604030504040204" pitchFamily="34" charset="0"/>
                </a:rPr>
                <a:t> </a:t>
              </a:r>
              <a:r>
                <a:rPr lang="lv-LV" sz="1400" dirty="0">
                  <a:solidFill>
                    <a:schemeClr val="tx1">
                      <a:lumMod val="75000"/>
                      <a:lumOff val="25000"/>
                    </a:schemeClr>
                  </a:solidFill>
                  <a:latin typeface="Verdana" panose="020B0604030504040204" pitchFamily="34" charset="0"/>
                </a:rPr>
                <a:t>pension scheme (</a:t>
              </a:r>
              <a:r>
                <a:rPr lang="lv-LV" sz="1400" b="1" dirty="0" smtClean="0">
                  <a:solidFill>
                    <a:srgbClr val="297B4B"/>
                  </a:solidFill>
                  <a:latin typeface="Verdana" panose="020B0604030504040204" pitchFamily="34" charset="0"/>
                </a:rPr>
                <a:t>second pillar pension</a:t>
              </a:r>
              <a:r>
                <a:rPr lang="lv-LV" sz="1400" dirty="0">
                  <a:solidFill>
                    <a:schemeClr val="tx1">
                      <a:lumMod val="75000"/>
                      <a:lumOff val="25000"/>
                    </a:schemeClr>
                  </a:solidFill>
                  <a:latin typeface="Verdana" panose="020B0604030504040204" pitchFamily="34" charset="0"/>
                </a:rPr>
                <a:t>)</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0968" y="3100841"/>
              <a:ext cx="571500" cy="476250"/>
            </a:xfrm>
            <a:prstGeom prst="rect">
              <a:avLst/>
            </a:prstGeom>
          </p:spPr>
        </p:pic>
      </p:grpSp>
      <p:grpSp>
        <p:nvGrpSpPr>
          <p:cNvPr id="31" name="Group 30"/>
          <p:cNvGrpSpPr/>
          <p:nvPr/>
        </p:nvGrpSpPr>
        <p:grpSpPr>
          <a:xfrm>
            <a:off x="2590800" y="4334530"/>
            <a:ext cx="5943600" cy="523220"/>
            <a:chOff x="2590800" y="4089999"/>
            <a:chExt cx="5943600" cy="523220"/>
          </a:xfrm>
        </p:grpSpPr>
        <p:sp>
          <p:nvSpPr>
            <p:cNvPr id="14" name="TextBox 13"/>
            <p:cNvSpPr txBox="1"/>
            <p:nvPr/>
          </p:nvSpPr>
          <p:spPr>
            <a:xfrm>
              <a:off x="2590800" y="4197721"/>
              <a:ext cx="419727" cy="307777"/>
            </a:xfrm>
            <a:prstGeom prst="rect">
              <a:avLst/>
            </a:prstGeom>
            <a:noFill/>
          </p:spPr>
          <p:txBody>
            <a:bodyPr wrap="square" rtlCol="0">
              <a:spAutoFit/>
            </a:bodyPr>
            <a:lstStyle/>
            <a:p>
              <a:r>
                <a:rPr lang="lv-LV" sz="1400" b="1" dirty="0" smtClean="0">
                  <a:solidFill>
                    <a:schemeClr val="bg1">
                      <a:lumMod val="65000"/>
                    </a:schemeClr>
                  </a:solidFill>
                  <a:latin typeface="Verdana" panose="020B0604030504040204" pitchFamily="34" charset="0"/>
                </a:rPr>
                <a:t>7.</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3578794" y="4089999"/>
              <a:ext cx="4955606" cy="523220"/>
            </a:xfrm>
            <a:prstGeom prst="rect">
              <a:avLst/>
            </a:prstGeom>
            <a:noFill/>
          </p:spPr>
          <p:txBody>
            <a:bodyPr wrap="square" rtlCol="0" anchor="ctr">
              <a:spAutoFit/>
            </a:bodyPr>
            <a:lstStyle/>
            <a:p>
              <a:r>
                <a:rPr lang="lv-LV" sz="1400" b="1" dirty="0">
                  <a:solidFill>
                    <a:srgbClr val="297B4B"/>
                  </a:solidFill>
                  <a:latin typeface="Verdana" panose="020B0604030504040204" pitchFamily="34" charset="0"/>
                </a:rPr>
                <a:t>Registration </a:t>
              </a:r>
              <a:r>
                <a:rPr lang="lv-LV" sz="1400" dirty="0">
                  <a:solidFill>
                    <a:schemeClr val="tx1">
                      <a:lumMod val="75000"/>
                      <a:lumOff val="25000"/>
                    </a:schemeClr>
                  </a:solidFill>
                  <a:latin typeface="Verdana" panose="020B0604030504040204" pitchFamily="34" charset="0"/>
                </a:rPr>
                <a:t>with registers maintained by the </a:t>
              </a:r>
              <a:r>
                <a:rPr lang="lv-LV" sz="1400" b="1" dirty="0">
                  <a:solidFill>
                    <a:srgbClr val="297B4B"/>
                  </a:solidFill>
                  <a:latin typeface="Verdana" panose="020B0604030504040204" pitchFamily="34" charset="0"/>
                </a:rPr>
                <a:t>Register of Enterprises</a:t>
              </a:r>
            </a:p>
          </p:txBody>
        </p:sp>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0968" y="4113484"/>
              <a:ext cx="571500" cy="476250"/>
            </a:xfrm>
            <a:prstGeom prst="rect">
              <a:avLst/>
            </a:prstGeom>
          </p:spPr>
        </p:pic>
      </p:grpSp>
      <p:grpSp>
        <p:nvGrpSpPr>
          <p:cNvPr id="73" name="Group 72"/>
          <p:cNvGrpSpPr/>
          <p:nvPr/>
        </p:nvGrpSpPr>
        <p:grpSpPr>
          <a:xfrm>
            <a:off x="2590800" y="1289893"/>
            <a:ext cx="5943600" cy="522000"/>
            <a:chOff x="2590800" y="1013668"/>
            <a:chExt cx="5943600" cy="522000"/>
          </a:xfrm>
        </p:grpSpPr>
        <p:sp>
          <p:nvSpPr>
            <p:cNvPr id="74" name="TextBox 73"/>
            <p:cNvSpPr txBox="1"/>
            <p:nvPr/>
          </p:nvSpPr>
          <p:spPr>
            <a:xfrm>
              <a:off x="3578794" y="1013668"/>
              <a:ext cx="4955606" cy="522000"/>
            </a:xfrm>
            <a:prstGeom prst="rect">
              <a:avLst/>
            </a:prstGeom>
            <a:noFill/>
          </p:spPr>
          <p:txBody>
            <a:bodyPr wrap="square" rtlCol="0">
              <a:spAutoFit/>
            </a:bodyPr>
            <a:lstStyle/>
            <a:p>
              <a:r>
                <a:rPr lang="lv-LV" sz="1400" dirty="0" smtClean="0">
                  <a:solidFill>
                    <a:schemeClr val="tx1">
                      <a:lumMod val="75000"/>
                      <a:lumOff val="25000"/>
                    </a:schemeClr>
                  </a:solidFill>
                  <a:latin typeface="Verdana" panose="020B0604030504040204" pitchFamily="34" charset="0"/>
                </a:rPr>
                <a:t>Submission of </a:t>
              </a:r>
              <a:r>
                <a:rPr lang="lv-LV" sz="1400" b="1" dirty="0" smtClean="0">
                  <a:solidFill>
                    <a:srgbClr val="297B4B"/>
                  </a:solidFill>
                  <a:latin typeface="Verdana" panose="020B0604030504040204" pitchFamily="34" charset="0"/>
                </a:rPr>
                <a:t>the declaration of the place of residence</a:t>
              </a:r>
              <a:endParaRPr lang="en-GB"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5" name="TextBox 74"/>
            <p:cNvSpPr txBox="1"/>
            <p:nvPr/>
          </p:nvSpPr>
          <p:spPr>
            <a:xfrm>
              <a:off x="2590800" y="1120780"/>
              <a:ext cx="419727" cy="307777"/>
            </a:xfrm>
            <a:prstGeom prst="rect">
              <a:avLst/>
            </a:prstGeom>
            <a:noFill/>
          </p:spPr>
          <p:txBody>
            <a:bodyPr wrap="square" rtlCol="0">
              <a:spAutoFit/>
            </a:bodyPr>
            <a:lstStyle/>
            <a:p>
              <a:r>
                <a:rPr lang="lv-LV" sz="1400" b="1" dirty="0" smtClean="0">
                  <a:solidFill>
                    <a:schemeClr val="bg1">
                      <a:lumMod val="65000"/>
                    </a:schemeClr>
                  </a:solidFill>
                  <a:latin typeface="Verdana" panose="020B0604030504040204" pitchFamily="34" charset="0"/>
                </a:rPr>
                <a:t>1.</a:t>
              </a:r>
              <a:endParaRPr lang="en-GB" sz="1400" b="1"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0968" y="1036543"/>
              <a:ext cx="571500" cy="476250"/>
            </a:xfrm>
            <a:prstGeom prst="rect">
              <a:avLst/>
            </a:prstGeom>
          </p:spPr>
        </p:pic>
      </p:grpSp>
      <p:pic>
        <p:nvPicPr>
          <p:cNvPr id="33" name="Picture 32" descr="G:\VRAA_09102015\Vizuālie materiali\Prezentacijas\Ikonas\Latvija_logo_darks.png"/>
          <p:cNvPicPr>
            <a:picLocks noChangeAspect="1" noChangeArrowheads="1"/>
          </p:cNvPicPr>
          <p:nvPr/>
        </p:nvPicPr>
        <p:blipFill>
          <a:blip r:embed="rId8" cstate="print"/>
          <a:srcRect/>
          <a:stretch>
            <a:fillRect/>
          </a:stretch>
        </p:blipFill>
        <p:spPr bwMode="auto">
          <a:xfrm>
            <a:off x="5029200" y="271509"/>
            <a:ext cx="1425679" cy="571202"/>
          </a:xfrm>
          <a:prstGeom prst="rect">
            <a:avLst/>
          </a:prstGeom>
          <a:noFill/>
        </p:spPr>
      </p:pic>
      <p:sp>
        <p:nvSpPr>
          <p:cNvPr id="36" name="Title 1"/>
          <p:cNvSpPr>
            <a:spLocks noGrp="1"/>
          </p:cNvSpPr>
          <p:nvPr>
            <p:ph type="title"/>
          </p:nvPr>
        </p:nvSpPr>
        <p:spPr>
          <a:xfrm>
            <a:off x="2590800" y="285750"/>
            <a:ext cx="6094800" cy="541547"/>
          </a:xfrm>
        </p:spPr>
        <p:txBody>
          <a:bodyPr/>
          <a:lstStyle/>
          <a:p>
            <a:r>
              <a:rPr lang="lv-LV" altLang="en-US" sz="2400" dirty="0"/>
              <a:t>Most popular</a:t>
            </a:r>
          </a:p>
        </p:txBody>
      </p:sp>
      <p:sp>
        <p:nvSpPr>
          <p:cNvPr id="37" name="Title 1"/>
          <p:cNvSpPr txBox="1">
            <a:spLocks/>
          </p:cNvSpPr>
          <p:nvPr/>
        </p:nvSpPr>
        <p:spPr>
          <a:xfrm>
            <a:off x="2590800" y="734803"/>
            <a:ext cx="6094800" cy="541547"/>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a:t>e-services in 2015</a:t>
            </a:r>
            <a:endParaRPr lang="en-GB" sz="2400" dirty="0"/>
          </a:p>
        </p:txBody>
      </p:sp>
    </p:spTree>
    <p:extLst>
      <p:ext uri="{BB962C8B-B14F-4D97-AF65-F5344CB8AC3E}">
        <p14:creationId xmlns:p14="http://schemas.microsoft.com/office/powerpoint/2010/main" val="61311746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15</a:t>
            </a:fld>
            <a:endParaRPr lang="en-GB" altLang="en-US" smtClean="0"/>
          </a:p>
        </p:txBody>
      </p:sp>
      <p:sp>
        <p:nvSpPr>
          <p:cNvPr id="37" name="Title 1"/>
          <p:cNvSpPr txBox="1">
            <a:spLocks/>
          </p:cNvSpPr>
          <p:nvPr/>
        </p:nvSpPr>
        <p:spPr>
          <a:xfrm>
            <a:off x="2590800" y="285750"/>
            <a:ext cx="5943600" cy="77747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Advantages of e-services</a:t>
            </a:r>
          </a:p>
        </p:txBody>
      </p:sp>
      <p:sp>
        <p:nvSpPr>
          <p:cNvPr id="6" name="Content Placeholder 2"/>
          <p:cNvSpPr>
            <a:spLocks noGrp="1"/>
          </p:cNvSpPr>
          <p:nvPr>
            <p:ph idx="1"/>
          </p:nvPr>
        </p:nvSpPr>
        <p:spPr>
          <a:xfrm>
            <a:off x="2590800" y="1276350"/>
            <a:ext cx="6094800" cy="1790697"/>
          </a:xfrm>
        </p:spPr>
        <p:txBody>
          <a:bodyPr>
            <a:normAutofit/>
          </a:bodyPr>
          <a:lstStyle/>
          <a:p>
            <a:pPr algn="just">
              <a:spcBef>
                <a:spcPts val="0"/>
              </a:spcBef>
            </a:pPr>
            <a:r>
              <a:rPr dirty="0" smtClean="0"/>
              <a:t>E-services: services provided by state and local government institutions via the Internet:</a:t>
            </a:r>
          </a:p>
          <a:p>
            <a:pPr marL="285750" indent="-285750" algn="just">
              <a:spcBef>
                <a:spcPts val="0"/>
              </a:spcBef>
              <a:buFont typeface="Arial" panose="020B0604020202020204" pitchFamily="34" charset="0"/>
              <a:buChar char="•"/>
            </a:pPr>
            <a:r>
              <a:rPr lang="lv-LV" b="1" dirty="0" smtClean="0"/>
              <a:t>24/7</a:t>
            </a:r>
            <a:r>
              <a:rPr dirty="0" smtClean="0"/>
              <a:t> — at any time;</a:t>
            </a:r>
          </a:p>
          <a:p>
            <a:pPr marL="285750" indent="-285750" algn="just">
              <a:spcBef>
                <a:spcPts val="0"/>
              </a:spcBef>
              <a:buFont typeface="Arial" panose="020B0604020202020204" pitchFamily="34" charset="0"/>
              <a:buChar char="•"/>
            </a:pPr>
            <a:r>
              <a:rPr lang="lv-LV" b="1" dirty="0"/>
              <a:t>CONVENIENTLY</a:t>
            </a:r>
            <a:r>
              <a:rPr dirty="0" smtClean="0"/>
              <a:t> — at any place;</a:t>
            </a:r>
          </a:p>
          <a:p>
            <a:pPr marL="285750" indent="-285750" algn="just">
              <a:spcBef>
                <a:spcPts val="0"/>
              </a:spcBef>
              <a:buFont typeface="Arial" panose="020B0604020202020204" pitchFamily="34" charset="0"/>
              <a:buChar char="•"/>
            </a:pPr>
            <a:r>
              <a:rPr lang="lv-LV" b="1" dirty="0"/>
              <a:t>SECURELY</a:t>
            </a:r>
            <a:r>
              <a:rPr dirty="0" smtClean="0"/>
              <a:t> — with secure access and personal identification;</a:t>
            </a:r>
          </a:p>
          <a:p>
            <a:pPr marL="285750" indent="-285750" algn="just">
              <a:spcBef>
                <a:spcPts val="0"/>
              </a:spcBef>
              <a:buFont typeface="Arial" panose="020B0604020202020204" pitchFamily="34" charset="0"/>
              <a:buChar char="•"/>
            </a:pPr>
            <a:r>
              <a:rPr lang="lv-LV" b="1" dirty="0"/>
              <a:t>SIMPLY</a:t>
            </a:r>
            <a:r>
              <a:rPr dirty="0" smtClean="0"/>
              <a:t> — it is possible to make a payment, if necessary.</a:t>
            </a:r>
          </a:p>
          <a:p>
            <a:pPr marL="285750" indent="-285750" algn="just">
              <a:buFont typeface="Arial" panose="020B0604020202020204" pitchFamily="34" charset="0"/>
              <a:buChar char="•"/>
            </a:pPr>
            <a:endParaRPr lang="en-GB" dirty="0"/>
          </a:p>
        </p:txBody>
      </p:sp>
      <p:sp>
        <p:nvSpPr>
          <p:cNvPr id="2" name="AutoShape 2" descr="https://mail.stikpoint.net/service/home/~/?auth=co&amp;loc=en_GB&amp;id=202196&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180" y="3105150"/>
            <a:ext cx="2148840" cy="1790700"/>
          </a:xfrm>
          <a:prstGeom prst="rect">
            <a:avLst/>
          </a:prstGeom>
        </p:spPr>
      </p:pic>
    </p:spTree>
    <p:extLst>
      <p:ext uri="{BB962C8B-B14F-4D97-AF65-F5344CB8AC3E}">
        <p14:creationId xmlns:p14="http://schemas.microsoft.com/office/powerpoint/2010/main" val="7727034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400" dirty="0" smtClean="0"/>
              <a:t>E-services save money</a:t>
            </a:r>
            <a:endParaRPr lang="en-GB" sz="2400" dirty="0"/>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16</a:t>
            </a:fld>
            <a:endParaRPr lang="en-GB" altLang="en-US" dirty="0" smtClean="0"/>
          </a:p>
        </p:txBody>
      </p:sp>
      <p:pic>
        <p:nvPicPr>
          <p:cNvPr id="32" name="Picture 2" descr="C:\Users\Linda\Desktop\VRAA_ikonas\VRAA_izmaksas.png"/>
          <p:cNvPicPr>
            <a:picLocks noChangeAspect="1" noChangeArrowheads="1"/>
          </p:cNvPicPr>
          <p:nvPr/>
        </p:nvPicPr>
        <p:blipFill>
          <a:blip r:embed="rId3" cstate="print"/>
          <a:srcRect/>
          <a:stretch>
            <a:fillRect/>
          </a:stretch>
        </p:blipFill>
        <p:spPr bwMode="auto">
          <a:xfrm>
            <a:off x="3124200" y="1123950"/>
            <a:ext cx="1840136" cy="1909346"/>
          </a:xfrm>
          <a:prstGeom prst="rect">
            <a:avLst/>
          </a:prstGeom>
          <a:noFill/>
        </p:spPr>
      </p:pic>
      <p:sp>
        <p:nvSpPr>
          <p:cNvPr id="37" name="TextBox 36"/>
          <p:cNvSpPr txBox="1"/>
          <p:nvPr/>
        </p:nvSpPr>
        <p:spPr>
          <a:xfrm>
            <a:off x="3124200" y="3151691"/>
            <a:ext cx="1840136" cy="422164"/>
          </a:xfrm>
          <a:prstGeom prst="rect">
            <a:avLst/>
          </a:prstGeom>
          <a:noFill/>
        </p:spPr>
        <p:txBody>
          <a:bodyPr wrap="square" rtlCol="0">
            <a:spAutoFit/>
          </a:bodyPr>
          <a:lstStyle/>
          <a:p>
            <a:pPr algn="ctr"/>
            <a:r>
              <a:rPr lang="lv-LV" sz="1200" dirty="0" smtClean="0">
                <a:latin typeface="Verdana" pitchFamily="34" charset="0"/>
              </a:rPr>
              <a:t>Costs of provision of a service</a:t>
            </a:r>
            <a:endParaRPr lang="en-GB" sz="1200" dirty="0">
              <a:latin typeface="Verdana" pitchFamily="34" charset="0"/>
              <a:ea typeface="Verdana" pitchFamily="34" charset="0"/>
              <a:cs typeface="Verdana" pitchFamily="34" charset="0"/>
            </a:endParaRPr>
          </a:p>
        </p:txBody>
      </p:sp>
      <p:pic>
        <p:nvPicPr>
          <p:cNvPr id="39" name="Picture 3" descr="C:\Users\Linda\Desktop\VRAA_ikonas\VRAA_izmaksas_2.png"/>
          <p:cNvPicPr>
            <a:picLocks noChangeAspect="1" noChangeArrowheads="1"/>
          </p:cNvPicPr>
          <p:nvPr/>
        </p:nvPicPr>
        <p:blipFill>
          <a:blip r:embed="rId4" cstate="print"/>
          <a:srcRect/>
          <a:stretch>
            <a:fillRect/>
          </a:stretch>
        </p:blipFill>
        <p:spPr bwMode="auto">
          <a:xfrm>
            <a:off x="6096000" y="1298155"/>
            <a:ext cx="1829600" cy="1730695"/>
          </a:xfrm>
          <a:prstGeom prst="rect">
            <a:avLst/>
          </a:prstGeom>
          <a:noFill/>
        </p:spPr>
      </p:pic>
      <p:sp>
        <p:nvSpPr>
          <p:cNvPr id="40" name="TextBox 39"/>
          <p:cNvSpPr txBox="1"/>
          <p:nvPr/>
        </p:nvSpPr>
        <p:spPr>
          <a:xfrm>
            <a:off x="6096001" y="3151691"/>
            <a:ext cx="1829600" cy="461665"/>
          </a:xfrm>
          <a:prstGeom prst="rect">
            <a:avLst/>
          </a:prstGeom>
          <a:noFill/>
        </p:spPr>
        <p:txBody>
          <a:bodyPr wrap="square" rtlCol="0">
            <a:spAutoFit/>
          </a:bodyPr>
          <a:lstStyle/>
          <a:p>
            <a:pPr algn="ctr"/>
            <a:r>
              <a:rPr lang="lv-LV" sz="1200" dirty="0" smtClean="0">
                <a:latin typeface="Verdana" pitchFamily="34" charset="0"/>
              </a:rPr>
              <a:t>Provision of a service on Latvija.lv</a:t>
            </a:r>
            <a:endParaRPr lang="en-GB" sz="1200" dirty="0">
              <a:latin typeface="Verdana" pitchFamily="34" charset="0"/>
              <a:ea typeface="Verdana" pitchFamily="34" charset="0"/>
              <a:cs typeface="Verdana" pitchFamily="34" charset="0"/>
            </a:endParaRPr>
          </a:p>
        </p:txBody>
      </p:sp>
      <p:sp>
        <p:nvSpPr>
          <p:cNvPr id="19" name="Rectangle 18"/>
          <p:cNvSpPr/>
          <p:nvPr/>
        </p:nvSpPr>
        <p:spPr>
          <a:xfrm>
            <a:off x="2722226" y="3830419"/>
            <a:ext cx="2840374" cy="646331"/>
          </a:xfrm>
          <a:prstGeom prst="rect">
            <a:avLst/>
          </a:prstGeom>
        </p:spPr>
        <p:txBody>
          <a:bodyPr wrap="square">
            <a:spAutoFit/>
          </a:bodyPr>
          <a:lstStyle/>
          <a:p>
            <a:pPr marL="171450" indent="-171450">
              <a:buFont typeface="Arial" panose="020B0604020202020204" pitchFamily="34" charset="0"/>
              <a:buChar char="•"/>
              <a:defRPr/>
            </a:pPr>
            <a:r>
              <a:rPr lang="lv-LV" sz="1200" dirty="0" smtClean="0">
                <a:latin typeface="Verdana" panose="020B0604030504040204" pitchFamily="34" charset="0"/>
              </a:rPr>
              <a:t>Costs of provision &gt; EUR 5.50</a:t>
            </a:r>
          </a:p>
          <a:p>
            <a:pPr marL="171450" indent="-171450">
              <a:buFont typeface="Arial" panose="020B0604020202020204" pitchFamily="34" charset="0"/>
              <a:buChar char="•"/>
              <a:defRPr/>
            </a:pPr>
            <a:r>
              <a:rPr lang="lv-LV" sz="1200" dirty="0" smtClean="0">
                <a:latin typeface="Verdana" panose="020B0604030504040204" pitchFamily="34" charset="0"/>
              </a:rPr>
              <a:t>Institution’s time — 15 minutes</a:t>
            </a:r>
          </a:p>
          <a:p>
            <a:pPr marL="171450" indent="-171450">
              <a:buFont typeface="Arial" panose="020B0604020202020204" pitchFamily="34" charset="0"/>
              <a:buChar char="•"/>
              <a:defRPr/>
            </a:pPr>
            <a:r>
              <a:rPr lang="lv-LV" sz="1200" dirty="0" smtClean="0">
                <a:latin typeface="Verdana" panose="020B0604030504040204" pitchFamily="34" charset="0"/>
              </a:rPr>
              <a:t>Person’s time — 1 hour</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5715000" y="3830419"/>
            <a:ext cx="3068974" cy="646331"/>
          </a:xfrm>
          <a:prstGeom prst="rect">
            <a:avLst/>
          </a:prstGeom>
        </p:spPr>
        <p:txBody>
          <a:bodyPr wrap="square">
            <a:spAutoFit/>
          </a:bodyPr>
          <a:lstStyle/>
          <a:p>
            <a:pPr marL="171450" indent="-171450">
              <a:buFont typeface="Arial" panose="020B0604020202020204" pitchFamily="34" charset="0"/>
              <a:buChar char="•"/>
              <a:defRPr/>
            </a:pPr>
            <a:r>
              <a:rPr lang="lv-LV" sz="1200" dirty="0" smtClean="0">
                <a:latin typeface="Verdana" panose="020B0604030504040204" pitchFamily="34" charset="0"/>
                <a:ea typeface="Verdana" panose="020B0604030504040204" pitchFamily="34" charset="0"/>
                <a:cs typeface="Verdana" panose="020B0604030504040204" pitchFamily="34" charset="0"/>
              </a:rPr>
              <a:t>Costs of provision &lt;</a:t>
            </a:r>
            <a:r>
              <a:rPr sz="1200" dirty="0" smtClean="0">
                <a:latin typeface="Verdana" panose="020B0604030504040204" pitchFamily="34" charset="0"/>
                <a:ea typeface="Verdana" panose="020B0604030504040204" pitchFamily="34" charset="0"/>
                <a:cs typeface="Verdana" panose="020B0604030504040204" pitchFamily="34" charset="0"/>
              </a:rPr>
              <a:t> </a:t>
            </a:r>
            <a:r>
              <a:rPr lang="lv-LV" sz="1200" dirty="0" smtClean="0">
                <a:latin typeface="Verdana" panose="020B0604030504040204" pitchFamily="34" charset="0"/>
                <a:ea typeface="Verdana" panose="020B0604030504040204" pitchFamily="34" charset="0"/>
                <a:cs typeface="Verdana" panose="020B0604030504040204" pitchFamily="34" charset="0"/>
              </a:rPr>
              <a:t>EUR 1.40</a:t>
            </a:r>
          </a:p>
          <a:p>
            <a:pPr marL="171450" indent="-171450">
              <a:buFont typeface="Arial" panose="020B0604020202020204" pitchFamily="34" charset="0"/>
              <a:buChar char="•"/>
              <a:defRPr/>
            </a:pPr>
            <a:r>
              <a:rPr lang="lv-LV" sz="1200" dirty="0" smtClean="0">
                <a:latin typeface="Verdana" panose="020B0604030504040204" pitchFamily="34" charset="0"/>
                <a:ea typeface="Verdana" panose="020B0604030504040204" pitchFamily="34" charset="0"/>
                <a:cs typeface="Verdana" panose="020B0604030504040204" pitchFamily="34" charset="0"/>
              </a:rPr>
              <a:t>Institution’s time — 0 minutes</a:t>
            </a:r>
          </a:p>
          <a:p>
            <a:pPr marL="171450" indent="-171450">
              <a:buFont typeface="Arial" panose="020B0604020202020204" pitchFamily="34" charset="0"/>
              <a:buChar char="•"/>
              <a:defRPr/>
            </a:pPr>
            <a:r>
              <a:rPr lang="lv-LV" sz="1200" dirty="0" smtClean="0">
                <a:latin typeface="Verdana" panose="020B0604030504040204" pitchFamily="34" charset="0"/>
                <a:ea typeface="Verdana" panose="020B0604030504040204" pitchFamily="34" charset="0"/>
                <a:cs typeface="Verdana" panose="020B0604030504040204" pitchFamily="34" charset="0"/>
              </a:rPr>
              <a:t>Person’s time — 15 minutes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2108780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17</a:t>
            </a:fld>
            <a:endParaRPr lang="en-GB" altLang="en-US" dirty="0" smtClean="0"/>
          </a:p>
        </p:txBody>
      </p:sp>
      <p:grpSp>
        <p:nvGrpSpPr>
          <p:cNvPr id="42" name="Group 41"/>
          <p:cNvGrpSpPr/>
          <p:nvPr/>
        </p:nvGrpSpPr>
        <p:grpSpPr>
          <a:xfrm>
            <a:off x="2667000" y="860285"/>
            <a:ext cx="2667000" cy="2854212"/>
            <a:chOff x="4444500" y="1931550"/>
            <a:chExt cx="2667000" cy="2854212"/>
          </a:xfrm>
        </p:grpSpPr>
        <p:pic>
          <p:nvPicPr>
            <p:cNvPr id="43" name="Picture 4" descr="C:\Users\Linda\Desktop\VRAA_ikonas\VRAA_UR_01.png"/>
            <p:cNvPicPr>
              <a:picLocks noChangeAspect="1" noChangeArrowheads="1"/>
            </p:cNvPicPr>
            <p:nvPr/>
          </p:nvPicPr>
          <p:blipFill>
            <a:blip r:embed="rId3" cstate="print"/>
            <a:srcRect/>
            <a:stretch>
              <a:fillRect/>
            </a:stretch>
          </p:blipFill>
          <p:spPr bwMode="auto">
            <a:xfrm>
              <a:off x="4749300" y="1931550"/>
              <a:ext cx="2160000" cy="2088000"/>
            </a:xfrm>
            <a:prstGeom prst="rect">
              <a:avLst/>
            </a:prstGeom>
            <a:noFill/>
          </p:spPr>
        </p:pic>
        <p:sp>
          <p:nvSpPr>
            <p:cNvPr id="44" name="TextBox 43"/>
            <p:cNvSpPr txBox="1"/>
            <p:nvPr/>
          </p:nvSpPr>
          <p:spPr>
            <a:xfrm>
              <a:off x="4444500" y="4024015"/>
              <a:ext cx="2667000" cy="761747"/>
            </a:xfrm>
            <a:prstGeom prst="rect">
              <a:avLst/>
            </a:prstGeom>
            <a:noFill/>
          </p:spPr>
          <p:txBody>
            <a:bodyPr wrap="square" rtlCol="0">
              <a:spAutoFit/>
            </a:bodyPr>
            <a:lstStyle/>
            <a:p>
              <a:pPr marL="0" lvl="1" algn="ctr"/>
              <a:r>
                <a:rPr lang="lv-LV" sz="1100" dirty="0">
                  <a:latin typeface="Verdana" panose="020B0604030504040204" pitchFamily="34" charset="0"/>
                </a:rPr>
                <a:t>Before: entrepreneurs had to visit three institutions to submit statements for procurements</a:t>
              </a:r>
            </a:p>
            <a:p>
              <a:pPr algn="ctr"/>
              <a:endParaRPr lang="en-GB" sz="1050" dirty="0">
                <a:latin typeface="Verdana" pitchFamily="34" charset="0"/>
                <a:ea typeface="Verdana" pitchFamily="34" charset="0"/>
                <a:cs typeface="Verdana" pitchFamily="34" charset="0"/>
              </a:endParaRPr>
            </a:p>
          </p:txBody>
        </p:sp>
      </p:grpSp>
      <p:grpSp>
        <p:nvGrpSpPr>
          <p:cNvPr id="45" name="Group 44"/>
          <p:cNvGrpSpPr/>
          <p:nvPr/>
        </p:nvGrpSpPr>
        <p:grpSpPr>
          <a:xfrm>
            <a:off x="6019800" y="860285"/>
            <a:ext cx="2160000" cy="2861906"/>
            <a:chOff x="6907800" y="1931550"/>
            <a:chExt cx="2160000" cy="2861906"/>
          </a:xfrm>
        </p:grpSpPr>
        <p:pic>
          <p:nvPicPr>
            <p:cNvPr id="47" name="Picture 5" descr="C:\Users\Linda\Desktop\VRAA_ikonas\VRAA_UR_02.png"/>
            <p:cNvPicPr>
              <a:picLocks noChangeAspect="1" noChangeArrowheads="1"/>
            </p:cNvPicPr>
            <p:nvPr/>
          </p:nvPicPr>
          <p:blipFill>
            <a:blip r:embed="rId4" cstate="print"/>
            <a:srcRect/>
            <a:stretch>
              <a:fillRect/>
            </a:stretch>
          </p:blipFill>
          <p:spPr bwMode="auto">
            <a:xfrm>
              <a:off x="6907800" y="1931550"/>
              <a:ext cx="2160000" cy="2088000"/>
            </a:xfrm>
            <a:prstGeom prst="rect">
              <a:avLst/>
            </a:prstGeom>
            <a:noFill/>
          </p:spPr>
        </p:pic>
        <p:sp>
          <p:nvSpPr>
            <p:cNvPr id="48" name="TextBox 47"/>
            <p:cNvSpPr txBox="1"/>
            <p:nvPr/>
          </p:nvSpPr>
          <p:spPr>
            <a:xfrm>
              <a:off x="6943800" y="4024015"/>
              <a:ext cx="2088000" cy="769441"/>
            </a:xfrm>
            <a:prstGeom prst="rect">
              <a:avLst/>
            </a:prstGeom>
            <a:noFill/>
          </p:spPr>
          <p:txBody>
            <a:bodyPr wrap="square" lIns="0" rIns="0" rtlCol="0">
              <a:spAutoFit/>
            </a:bodyPr>
            <a:lstStyle/>
            <a:p>
              <a:pPr marL="0" lvl="1" algn="ctr"/>
              <a:r>
                <a:rPr lang="lv-LV" sz="1100" dirty="0">
                  <a:latin typeface="Verdana" panose="020B0604030504040204" pitchFamily="34" charset="0"/>
                </a:rPr>
                <a:t>Now: institutions themselves receive information from registers without involving the entrepreneur</a:t>
              </a:r>
            </a:p>
            <a:p>
              <a:pPr algn="ctr"/>
              <a:endParaRPr lang="en-GB"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20" name="Rectangle 19"/>
          <p:cNvSpPr/>
          <p:nvPr/>
        </p:nvSpPr>
        <p:spPr>
          <a:xfrm>
            <a:off x="2667000" y="3714750"/>
            <a:ext cx="5867400" cy="1092607"/>
          </a:xfrm>
          <a:prstGeom prst="rect">
            <a:avLst/>
          </a:prstGeom>
        </p:spPr>
        <p:txBody>
          <a:bodyPr wrap="square">
            <a:spAutoFit/>
          </a:bodyPr>
          <a:lstStyle/>
          <a:p>
            <a:pPr marL="0" lvl="1" algn="just"/>
            <a:r>
              <a:rPr lang="lv-LV" sz="1300" dirty="0" smtClean="0">
                <a:latin typeface="Verdana" panose="020B0604030504040204" pitchFamily="34" charset="0"/>
              </a:rPr>
              <a:t>Benefit: </a:t>
            </a:r>
          </a:p>
          <a:p>
            <a:pPr marL="285750" lvl="1" indent="-285750" algn="just">
              <a:buFont typeface="Arial" panose="020B0604020202020204" pitchFamily="34" charset="0"/>
              <a:buChar char="•"/>
            </a:pPr>
            <a:r>
              <a:rPr lang="lv-LV" sz="1300" dirty="0" smtClean="0">
                <a:latin typeface="Verdana" panose="020B0604030504040204" pitchFamily="34" charset="0"/>
              </a:rPr>
              <a:t>one entrepreneur saves one full working day of one employee, i.e., EUR 1 million a year for all enterprises together;</a:t>
            </a:r>
          </a:p>
          <a:p>
            <a:pPr marL="285750" lvl="1" indent="-285750" algn="just">
              <a:buFont typeface="Arial" panose="020B0604020202020204" pitchFamily="34" charset="0"/>
              <a:buChar char="•"/>
            </a:pPr>
            <a:r>
              <a:rPr lang="lv-LV" sz="1300" dirty="0" smtClean="0">
                <a:latin typeface="Verdana" panose="020B0604030504040204" pitchFamily="34" charset="0"/>
              </a:rPr>
              <a:t>the savings of the state administration amount to 14 work loads, which would be spent on the issue of statements.</a:t>
            </a:r>
            <a:endParaRPr lang="en-GB" sz="1300" dirty="0">
              <a:latin typeface="Verdana" panose="020B0604030504040204" pitchFamily="34" charset="0"/>
              <a:ea typeface="Verdana" panose="020B0604030504040204" pitchFamily="34" charset="0"/>
              <a:cs typeface="Verdana" panose="020B0604030504040204" pitchFamily="34" charset="0"/>
            </a:endParaRPr>
          </a:p>
        </p:txBody>
      </p:sp>
      <p:sp>
        <p:nvSpPr>
          <p:cNvPr id="11" name="Title 1"/>
          <p:cNvSpPr>
            <a:spLocks noGrp="1"/>
          </p:cNvSpPr>
          <p:nvPr>
            <p:ph type="title"/>
          </p:nvPr>
        </p:nvSpPr>
        <p:spPr>
          <a:xfrm>
            <a:off x="2590800" y="285750"/>
            <a:ext cx="6094800" cy="777479"/>
          </a:xfrm>
        </p:spPr>
        <p:txBody>
          <a:bodyPr>
            <a:normAutofit/>
          </a:bodyPr>
          <a:lstStyle/>
          <a:p>
            <a:r>
              <a:rPr lang="lv-LV" altLang="en-US" sz="2400" dirty="0" smtClean="0"/>
              <a:t>E-services save time</a:t>
            </a:r>
            <a:endParaRPr lang="en-GB" altLang="en-US" dirty="0" smtClean="0"/>
          </a:p>
        </p:txBody>
      </p:sp>
    </p:spTree>
    <p:extLst>
      <p:ext uri="{BB962C8B-B14F-4D97-AF65-F5344CB8AC3E}">
        <p14:creationId xmlns:p14="http://schemas.microsoft.com/office/powerpoint/2010/main" val="200020121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209550"/>
            <a:ext cx="6096000" cy="777482"/>
          </a:xfrm>
        </p:spPr>
        <p:txBody>
          <a:bodyPr>
            <a:noAutofit/>
          </a:bodyPr>
          <a:lstStyle/>
          <a:p>
            <a:pPr algn="just"/>
            <a:r>
              <a:rPr lang="lv-LV" sz="2000" dirty="0" smtClean="0"/>
              <a:t>Inhabitants of Latvia are ready for communication with the state on the Internet</a:t>
            </a:r>
            <a:endParaRPr lang="en-GB" sz="2000" dirty="0"/>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18</a:t>
            </a:fld>
            <a:endParaRPr lang="en-GB" altLang="en-US" dirty="0" smtClean="0"/>
          </a:p>
        </p:txBody>
      </p:sp>
      <p:sp>
        <p:nvSpPr>
          <p:cNvPr id="29" name="Rectangle 28"/>
          <p:cNvSpPr/>
          <p:nvPr/>
        </p:nvSpPr>
        <p:spPr>
          <a:xfrm>
            <a:off x="2590800" y="4855518"/>
            <a:ext cx="5715000" cy="246221"/>
          </a:xfrm>
          <a:prstGeom prst="rect">
            <a:avLst/>
          </a:prstGeom>
        </p:spPr>
        <p:txBody>
          <a:bodyPr wrap="square">
            <a:spAutoFit/>
          </a:bodyPr>
          <a:lstStyle/>
          <a:p>
            <a:r>
              <a:rPr lang="lv-LV" sz="1000" i="1" dirty="0" smtClean="0">
                <a:solidFill>
                  <a:schemeClr val="tx1">
                    <a:lumMod val="50000"/>
                    <a:lumOff val="50000"/>
                  </a:schemeClr>
                </a:solidFill>
                <a:latin typeface="Verdana" panose="020B0604030504040204" pitchFamily="34" charset="0"/>
              </a:rPr>
              <a:t>MEPRD, EC Digital Economy and Society Index 2015  </a:t>
            </a:r>
            <a:endParaRPr lang="en-GB"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922700"/>
            <a:ext cx="4986000" cy="3522609"/>
          </a:xfrm>
          <a:prstGeom prst="rect">
            <a:avLst/>
          </a:prstGeom>
        </p:spPr>
      </p:pic>
      <p:sp>
        <p:nvSpPr>
          <p:cNvPr id="26" name="Content Placeholder 2"/>
          <p:cNvSpPr txBox="1">
            <a:spLocks/>
          </p:cNvSpPr>
          <p:nvPr/>
        </p:nvSpPr>
        <p:spPr bwMode="auto">
          <a:xfrm>
            <a:off x="2590800" y="4117860"/>
            <a:ext cx="6172200" cy="66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46800"/>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marL="171450" lvl="1" indent="-171450" algn="just">
              <a:spcBef>
                <a:spcPct val="20000"/>
              </a:spcBef>
              <a:buClr>
                <a:schemeClr val="tx1"/>
              </a:buClr>
              <a:buSzPct val="100000"/>
              <a:buFont typeface="Arial" pitchFamily="34" charset="0"/>
              <a:buChar char="•"/>
            </a:pPr>
            <a:r>
              <a:rPr lang="lv-LV" altLang="lv-LV" sz="1100" dirty="0" smtClean="0">
                <a:latin typeface="Verdana" panose="020B0604030504040204" pitchFamily="34" charset="0"/>
              </a:rPr>
              <a:t>72% use the Internet on a regular basis (on average 75% in EU)</a:t>
            </a:r>
          </a:p>
          <a:p>
            <a:pPr marL="171450" lvl="1" indent="-171450" algn="just">
              <a:spcBef>
                <a:spcPct val="20000"/>
              </a:spcBef>
              <a:buClr>
                <a:schemeClr val="tx1"/>
              </a:buClr>
              <a:buSzPct val="100000"/>
              <a:buFont typeface="Arial" pitchFamily="34" charset="0"/>
              <a:buChar char="•"/>
            </a:pPr>
            <a:r>
              <a:rPr lang="lv-LV" altLang="lv-LV" sz="1100" dirty="0" smtClean="0">
                <a:latin typeface="Verdana" panose="020B0604030504040204" pitchFamily="34" charset="0"/>
              </a:rPr>
              <a:t>25% use state e-services (on average 33% in the EU)</a:t>
            </a:r>
          </a:p>
          <a:p>
            <a:pPr marL="171450" lvl="1" indent="-171450" algn="just">
              <a:spcBef>
                <a:spcPct val="20000"/>
              </a:spcBef>
              <a:buClr>
                <a:schemeClr val="tx1"/>
              </a:buClr>
              <a:buSzPct val="100000"/>
              <a:buFont typeface="Arial" pitchFamily="34" charset="0"/>
              <a:buChar char="•"/>
            </a:pPr>
            <a:r>
              <a:rPr lang="lv-LV" altLang="lv-LV" sz="1100" dirty="0">
                <a:latin typeface="Verdana" panose="020B0604030504040204" pitchFamily="34" charset="0"/>
              </a:rPr>
              <a:t>90% </a:t>
            </a:r>
            <a:r>
              <a:rPr lang="lv-LV" sz="1100" dirty="0">
                <a:latin typeface="Verdana" panose="020B0604030504040204" pitchFamily="34" charset="0"/>
              </a:rPr>
              <a:t>of e-service users admit that these services have facilitated their everyday life </a:t>
            </a:r>
            <a:endParaRPr lang="en-GB" altLang="lv-LV" sz="1100" dirty="0" smtClean="0">
              <a:solidFill>
                <a:srgbClr val="4C444F"/>
              </a:solidFill>
              <a:latin typeface="Verdana" panose="020B0604030504040204" pitchFamily="34" charset="0"/>
              <a:ea typeface="Verdana" panose="020B0604030504040204" pitchFamily="34" charset="0"/>
              <a:cs typeface="Verdana" panose="020B0604030504040204" pitchFamily="34" charset="0"/>
            </a:endParaRPr>
          </a:p>
          <a:p>
            <a:pPr lvl="1">
              <a:spcBef>
                <a:spcPct val="20000"/>
              </a:spcBef>
              <a:buClr>
                <a:srgbClr val="297B4B"/>
              </a:buClr>
              <a:buSzPct val="130000"/>
              <a:buFont typeface="Wingdings" panose="05000000000000000000" pitchFamily="2" charset="2"/>
              <a:buChar char="§"/>
            </a:pPr>
            <a:endParaRPr lang="en-GB" altLang="lv-LV" sz="1100" dirty="0" smtClean="0">
              <a:solidFill>
                <a:srgbClr val="4C444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p:cNvSpPr txBox="1"/>
          <p:nvPr/>
        </p:nvSpPr>
        <p:spPr>
          <a:xfrm>
            <a:off x="3424813" y="3649946"/>
            <a:ext cx="1066800" cy="230832"/>
          </a:xfrm>
          <a:prstGeom prst="rect">
            <a:avLst/>
          </a:prstGeom>
          <a:solidFill>
            <a:schemeClr val="bg1"/>
          </a:solidFill>
        </p:spPr>
        <p:txBody>
          <a:bodyPr wrap="square" rtlCol="0">
            <a:spAutoFit/>
          </a:bodyPr>
          <a:lstStyle/>
          <a:p>
            <a:r>
              <a:rPr lang="en-GB" sz="900" dirty="0" smtClean="0"/>
              <a:t>Latvia                EU</a:t>
            </a:r>
            <a:endParaRPr lang="en-GB" sz="900" dirty="0"/>
          </a:p>
        </p:txBody>
      </p:sp>
      <p:sp>
        <p:nvSpPr>
          <p:cNvPr id="9" name="TextBox 8"/>
          <p:cNvSpPr txBox="1"/>
          <p:nvPr/>
        </p:nvSpPr>
        <p:spPr>
          <a:xfrm>
            <a:off x="6891000" y="3630960"/>
            <a:ext cx="1066800" cy="230832"/>
          </a:xfrm>
          <a:prstGeom prst="rect">
            <a:avLst/>
          </a:prstGeom>
          <a:solidFill>
            <a:schemeClr val="bg1"/>
          </a:solidFill>
        </p:spPr>
        <p:txBody>
          <a:bodyPr wrap="square" rtlCol="0">
            <a:spAutoFit/>
          </a:bodyPr>
          <a:lstStyle/>
          <a:p>
            <a:r>
              <a:rPr lang="en-GB" sz="900" dirty="0" smtClean="0"/>
              <a:t>Latvia                EU</a:t>
            </a:r>
            <a:endParaRPr lang="en-GB" sz="900" dirty="0"/>
          </a:p>
        </p:txBody>
      </p:sp>
      <p:sp>
        <p:nvSpPr>
          <p:cNvPr id="10" name="TextBox 9"/>
          <p:cNvSpPr txBox="1"/>
          <p:nvPr/>
        </p:nvSpPr>
        <p:spPr>
          <a:xfrm>
            <a:off x="5175910" y="3643824"/>
            <a:ext cx="1066800" cy="230832"/>
          </a:xfrm>
          <a:prstGeom prst="rect">
            <a:avLst/>
          </a:prstGeom>
          <a:solidFill>
            <a:schemeClr val="bg1"/>
          </a:solidFill>
        </p:spPr>
        <p:txBody>
          <a:bodyPr wrap="square" rtlCol="0">
            <a:spAutoFit/>
          </a:bodyPr>
          <a:lstStyle/>
          <a:p>
            <a:r>
              <a:rPr lang="en-GB" sz="900" dirty="0" smtClean="0"/>
              <a:t>Latvia                EU</a:t>
            </a:r>
            <a:endParaRPr lang="en-GB" sz="900" dirty="0"/>
          </a:p>
        </p:txBody>
      </p:sp>
      <p:sp>
        <p:nvSpPr>
          <p:cNvPr id="12" name="TextBox 11"/>
          <p:cNvSpPr txBox="1"/>
          <p:nvPr/>
        </p:nvSpPr>
        <p:spPr>
          <a:xfrm>
            <a:off x="3352800" y="3837407"/>
            <a:ext cx="1143000" cy="246221"/>
          </a:xfrm>
          <a:prstGeom prst="rect">
            <a:avLst/>
          </a:prstGeom>
          <a:solidFill>
            <a:schemeClr val="bg1"/>
          </a:solidFill>
        </p:spPr>
        <p:txBody>
          <a:bodyPr wrap="square" rtlCol="0">
            <a:spAutoFit/>
          </a:bodyPr>
          <a:lstStyle/>
          <a:p>
            <a:r>
              <a:rPr lang="en-GB" sz="1000" dirty="0" smtClean="0"/>
              <a:t>Read news on-line</a:t>
            </a:r>
            <a:endParaRPr lang="en-GB" sz="1000" dirty="0"/>
          </a:p>
        </p:txBody>
      </p:sp>
      <p:sp>
        <p:nvSpPr>
          <p:cNvPr id="14" name="TextBox 13"/>
          <p:cNvSpPr txBox="1"/>
          <p:nvPr/>
        </p:nvSpPr>
        <p:spPr>
          <a:xfrm>
            <a:off x="5045700" y="3837406"/>
            <a:ext cx="1295400" cy="246221"/>
          </a:xfrm>
          <a:prstGeom prst="rect">
            <a:avLst/>
          </a:prstGeom>
          <a:solidFill>
            <a:schemeClr val="bg1"/>
          </a:solidFill>
        </p:spPr>
        <p:txBody>
          <a:bodyPr wrap="square" rtlCol="0">
            <a:spAutoFit/>
          </a:bodyPr>
          <a:lstStyle/>
          <a:p>
            <a:r>
              <a:rPr lang="en-GB" sz="1000" dirty="0" smtClean="0"/>
              <a:t>Use Internet banking</a:t>
            </a:r>
            <a:endParaRPr lang="en-GB" sz="1000" dirty="0"/>
          </a:p>
        </p:txBody>
      </p:sp>
      <p:sp>
        <p:nvSpPr>
          <p:cNvPr id="15" name="TextBox 14"/>
          <p:cNvSpPr txBox="1"/>
          <p:nvPr/>
        </p:nvSpPr>
        <p:spPr>
          <a:xfrm>
            <a:off x="6814800" y="3821864"/>
            <a:ext cx="1219200" cy="246221"/>
          </a:xfrm>
          <a:prstGeom prst="rect">
            <a:avLst/>
          </a:prstGeom>
          <a:solidFill>
            <a:schemeClr val="bg1"/>
          </a:solidFill>
        </p:spPr>
        <p:txBody>
          <a:bodyPr wrap="square" rtlCol="0">
            <a:spAutoFit/>
          </a:bodyPr>
          <a:lstStyle/>
          <a:p>
            <a:r>
              <a:rPr lang="en-GB" sz="1000" dirty="0" smtClean="0"/>
              <a:t>Use social networks</a:t>
            </a:r>
            <a:endParaRPr lang="en-GB" sz="1000" dirty="0"/>
          </a:p>
        </p:txBody>
      </p:sp>
    </p:spTree>
    <p:extLst>
      <p:ext uri="{BB962C8B-B14F-4D97-AF65-F5344CB8AC3E}">
        <p14:creationId xmlns:p14="http://schemas.microsoft.com/office/powerpoint/2010/main" val="224644358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914400"/>
          </a:xfrm>
        </p:spPr>
        <p:txBody>
          <a:bodyPr>
            <a:noAutofit/>
          </a:bodyPr>
          <a:lstStyle/>
          <a:p>
            <a:pPr algn="just"/>
            <a:r>
              <a:rPr lang="lv-LV" sz="2000" dirty="0" smtClean="0"/>
              <a:t>Mastering of e-services is delayed only by the fear to make a mistake and by the habit</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19</a:t>
            </a:fld>
            <a:endParaRPr lang="en-GB" altLang="en-US" dirty="0" smtClean="0"/>
          </a:p>
        </p:txBody>
      </p:sp>
      <p:sp>
        <p:nvSpPr>
          <p:cNvPr id="26" name="Content Placeholder 2"/>
          <p:cNvSpPr txBox="1">
            <a:spLocks/>
          </p:cNvSpPr>
          <p:nvPr/>
        </p:nvSpPr>
        <p:spPr bwMode="auto">
          <a:xfrm>
            <a:off x="3086100" y="4171950"/>
            <a:ext cx="510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46800"/>
          <a:lstStyle>
            <a:lvl1pPr marL="342900" indent="-342900">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fontAlgn="base">
              <a:spcBef>
                <a:spcPct val="0"/>
              </a:spcBef>
              <a:spcAft>
                <a:spcPct val="0"/>
              </a:spcAft>
              <a:defRPr>
                <a:solidFill>
                  <a:schemeClr val="tx1"/>
                </a:solidFill>
                <a:latin typeface="Arial" pitchFamily="34" charset="0"/>
                <a:ea typeface="ＭＳ Ｐゴシック" pitchFamily="34" charset="-128"/>
              </a:defRPr>
            </a:lvl6pPr>
            <a:lvl7pPr marL="2971800" indent="-228600" fontAlgn="base">
              <a:spcBef>
                <a:spcPct val="0"/>
              </a:spcBef>
              <a:spcAft>
                <a:spcPct val="0"/>
              </a:spcAft>
              <a:defRPr>
                <a:solidFill>
                  <a:schemeClr val="tx1"/>
                </a:solidFill>
                <a:latin typeface="Arial" pitchFamily="34" charset="0"/>
                <a:ea typeface="ＭＳ Ｐゴシック" pitchFamily="34" charset="-128"/>
              </a:defRPr>
            </a:lvl7pPr>
            <a:lvl8pPr marL="3429000" indent="-228600" fontAlgn="base">
              <a:spcBef>
                <a:spcPct val="0"/>
              </a:spcBef>
              <a:spcAft>
                <a:spcPct val="0"/>
              </a:spcAft>
              <a:defRPr>
                <a:solidFill>
                  <a:schemeClr val="tx1"/>
                </a:solidFill>
                <a:latin typeface="Arial" pitchFamily="34" charset="0"/>
                <a:ea typeface="ＭＳ Ｐゴシック" pitchFamily="34" charset="-128"/>
              </a:defRPr>
            </a:lvl8pPr>
            <a:lvl9pPr marL="3886200" indent="-228600" fontAlgn="base">
              <a:spcBef>
                <a:spcPct val="0"/>
              </a:spcBef>
              <a:spcAft>
                <a:spcPct val="0"/>
              </a:spcAft>
              <a:defRPr>
                <a:solidFill>
                  <a:schemeClr val="tx1"/>
                </a:solidFill>
                <a:latin typeface="Arial" pitchFamily="34" charset="0"/>
                <a:ea typeface="ＭＳ Ｐゴシック" pitchFamily="34" charset="-128"/>
              </a:defRPr>
            </a:lvl9pPr>
          </a:lstStyle>
          <a:p>
            <a:pPr marL="171450" lvl="1" indent="-171450" algn="ctr">
              <a:spcBef>
                <a:spcPct val="20000"/>
              </a:spcBef>
              <a:buClr>
                <a:schemeClr val="tx1"/>
              </a:buClr>
              <a:buSzPct val="100000"/>
            </a:pPr>
            <a:r>
              <a:rPr lang="lv-LV" altLang="lv-LV" sz="1200" b="1" dirty="0" smtClean="0">
                <a:latin typeface="Verdana" panose="020B0604030504040204" pitchFamily="34" charset="0"/>
              </a:rPr>
              <a:t>Why should we not choose to use services provided by the state and local governments electronically?</a:t>
            </a:r>
          </a:p>
          <a:p>
            <a:pPr lvl="1">
              <a:spcBef>
                <a:spcPct val="20000"/>
              </a:spcBef>
              <a:buClr>
                <a:srgbClr val="297B4B"/>
              </a:buClr>
              <a:buSzPct val="130000"/>
            </a:pPr>
            <a:endParaRPr lang="en-GB" altLang="lv-LV" sz="1200" b="1" dirty="0" smtClean="0">
              <a:solidFill>
                <a:srgbClr val="4C444F"/>
              </a:solidFill>
              <a:latin typeface="Verdana" panose="020B0604030504040204" pitchFamily="34" charset="0"/>
              <a:ea typeface="Verdana" panose="020B0604030504040204" pitchFamily="34" charset="0"/>
              <a:cs typeface="Verdana" panose="020B0604030504040204" pitchFamily="34" charset="0"/>
            </a:endParaRPr>
          </a:p>
          <a:p>
            <a:pPr lvl="1">
              <a:spcBef>
                <a:spcPct val="20000"/>
              </a:spcBef>
              <a:buClr>
                <a:srgbClr val="297B4B"/>
              </a:buClr>
              <a:buSzPct val="130000"/>
              <a:buFont typeface="Wingdings" panose="05000000000000000000" pitchFamily="2" charset="2"/>
              <a:buChar char="§"/>
            </a:pPr>
            <a:endParaRPr lang="en-GB" altLang="lv-LV" sz="1200" b="1" dirty="0" smtClean="0">
              <a:solidFill>
                <a:srgbClr val="4C444F"/>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2623800" y="4686240"/>
            <a:ext cx="5715000" cy="400110"/>
          </a:xfrm>
          <a:prstGeom prst="rect">
            <a:avLst/>
          </a:prstGeom>
        </p:spPr>
        <p:txBody>
          <a:bodyPr wrap="square">
            <a:spAutoFit/>
          </a:bodyPr>
          <a:lstStyle/>
          <a:p>
            <a:r>
              <a:rPr lang="lv-LV" sz="1000" i="1" dirty="0" smtClean="0">
                <a:solidFill>
                  <a:schemeClr val="tx1">
                    <a:lumMod val="50000"/>
                    <a:lumOff val="50000"/>
                  </a:schemeClr>
                </a:solidFill>
                <a:latin typeface="Verdana" panose="020B0604030504040204" pitchFamily="34" charset="0"/>
              </a:rPr>
              <a:t>MEPRD’s (Ministry of Environmental Protection and Regional Development) study of public opinion on the use of e-services in Latvia</a:t>
            </a:r>
            <a:endParaRPr lang="en-GB" sz="1000"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800" y="1264290"/>
            <a:ext cx="5400000" cy="2886300"/>
          </a:xfrm>
          <a:prstGeom prst="rect">
            <a:avLst/>
          </a:prstGeom>
        </p:spPr>
      </p:pic>
      <p:sp>
        <p:nvSpPr>
          <p:cNvPr id="9" name="TextBox 8"/>
          <p:cNvSpPr txBox="1"/>
          <p:nvPr/>
        </p:nvSpPr>
        <p:spPr>
          <a:xfrm>
            <a:off x="3060636" y="3490233"/>
            <a:ext cx="1977775" cy="646331"/>
          </a:xfrm>
          <a:prstGeom prst="rect">
            <a:avLst/>
          </a:prstGeom>
          <a:solidFill>
            <a:schemeClr val="bg1"/>
          </a:solidFill>
        </p:spPr>
        <p:txBody>
          <a:bodyPr wrap="square" rtlCol="0">
            <a:spAutoFit/>
          </a:bodyPr>
          <a:lstStyle/>
          <a:p>
            <a:pPr algn="ctr"/>
            <a:r>
              <a:rPr lang="en-GB" sz="1200" dirty="0" smtClean="0"/>
              <a:t>Better discuss the questions of concern in person to avoid misunderstandings</a:t>
            </a:r>
            <a:endParaRPr lang="en-GB" sz="1200" dirty="0"/>
          </a:p>
        </p:txBody>
      </p:sp>
      <p:sp>
        <p:nvSpPr>
          <p:cNvPr id="10" name="TextBox 9"/>
          <p:cNvSpPr txBox="1"/>
          <p:nvPr/>
        </p:nvSpPr>
        <p:spPr>
          <a:xfrm>
            <a:off x="5276850" y="3490868"/>
            <a:ext cx="971550" cy="276999"/>
          </a:xfrm>
          <a:prstGeom prst="rect">
            <a:avLst/>
          </a:prstGeom>
          <a:solidFill>
            <a:schemeClr val="bg1"/>
          </a:solidFill>
        </p:spPr>
        <p:txBody>
          <a:bodyPr wrap="square" rtlCol="0">
            <a:spAutoFit/>
          </a:bodyPr>
          <a:lstStyle/>
          <a:p>
            <a:pPr algn="ctr"/>
            <a:r>
              <a:rPr lang="en-GB" sz="1200" dirty="0" smtClean="0"/>
              <a:t>It is a habit</a:t>
            </a:r>
            <a:endParaRPr lang="en-GB" sz="1200" dirty="0"/>
          </a:p>
        </p:txBody>
      </p:sp>
      <p:sp>
        <p:nvSpPr>
          <p:cNvPr id="11" name="TextBox 10"/>
          <p:cNvSpPr txBox="1"/>
          <p:nvPr/>
        </p:nvSpPr>
        <p:spPr>
          <a:xfrm>
            <a:off x="6593735" y="3478719"/>
            <a:ext cx="1866901" cy="646331"/>
          </a:xfrm>
          <a:prstGeom prst="rect">
            <a:avLst/>
          </a:prstGeom>
          <a:solidFill>
            <a:schemeClr val="bg1"/>
          </a:solidFill>
        </p:spPr>
        <p:txBody>
          <a:bodyPr wrap="square" rtlCol="0">
            <a:spAutoFit/>
          </a:bodyPr>
          <a:lstStyle/>
          <a:p>
            <a:pPr algn="ctr"/>
            <a:r>
              <a:rPr lang="en-GB" sz="1200" dirty="0" smtClean="0"/>
              <a:t>No sufficient understanding of the work with a computer, Internet</a:t>
            </a:r>
            <a:endParaRPr lang="en-GB" sz="1200" dirty="0"/>
          </a:p>
        </p:txBody>
      </p:sp>
    </p:spTree>
    <p:extLst>
      <p:ext uri="{BB962C8B-B14F-4D97-AF65-F5344CB8AC3E}">
        <p14:creationId xmlns:p14="http://schemas.microsoft.com/office/powerpoint/2010/main" val="375292416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lstStyle/>
          <a:p>
            <a:r>
              <a:rPr lang="lv-LV" altLang="en-US" sz="2400" dirty="0" smtClean="0"/>
              <a:t>Contents</a:t>
            </a:r>
            <a:endParaRPr lang="en-GB" altLang="en-US" dirty="0" smtClean="0"/>
          </a:p>
        </p:txBody>
      </p:sp>
      <p:sp>
        <p:nvSpPr>
          <p:cNvPr id="13315" name="Content Placeholder 2"/>
          <p:cNvSpPr>
            <a:spLocks noGrp="1"/>
          </p:cNvSpPr>
          <p:nvPr>
            <p:ph idx="1"/>
          </p:nvPr>
        </p:nvSpPr>
        <p:spPr>
          <a:xfrm>
            <a:off x="2590800" y="1200150"/>
            <a:ext cx="6094800" cy="3543297"/>
          </a:xfrm>
        </p:spPr>
        <p:txBody>
          <a:bodyPr>
            <a:normAutofit/>
          </a:bodyPr>
          <a:lstStyle/>
          <a:p>
            <a:pPr algn="just">
              <a:spcBef>
                <a:spcPts val="0"/>
              </a:spcBef>
              <a:spcAft>
                <a:spcPts val="600"/>
              </a:spcAft>
            </a:pPr>
            <a:r>
              <a:rPr lang="lv-LV" altLang="en-US" sz="1400" b="1" dirty="0" smtClean="0"/>
              <a:t>Introduction</a:t>
            </a:r>
          </a:p>
          <a:p>
            <a:pPr marL="273050" indent="-273050" algn="just">
              <a:spcBef>
                <a:spcPts val="0"/>
              </a:spcBef>
              <a:spcAft>
                <a:spcPts val="600"/>
              </a:spcAft>
              <a:buFont typeface="Arial" panose="020B0604020202020204" pitchFamily="34" charset="0"/>
              <a:buChar char="•"/>
            </a:pPr>
            <a:r>
              <a:rPr lang="lv-LV" altLang="en-US" sz="1400" dirty="0" smtClean="0"/>
              <a:t>What is Latvija.lv?</a:t>
            </a:r>
          </a:p>
          <a:p>
            <a:pPr marL="273050" indent="-273050" algn="just">
              <a:spcBef>
                <a:spcPts val="0"/>
              </a:spcBef>
              <a:spcAft>
                <a:spcPts val="600"/>
              </a:spcAft>
              <a:buFont typeface="Arial" panose="020B0604020202020204" pitchFamily="34" charset="0"/>
              <a:buChar char="•"/>
            </a:pPr>
            <a:r>
              <a:rPr lang="lv-LV" altLang="en-US" sz="1400" dirty="0" smtClean="0"/>
              <a:t>How can the Public Service Directory be useful?</a:t>
            </a:r>
          </a:p>
          <a:p>
            <a:pPr marL="273050" indent="-273050">
              <a:spcBef>
                <a:spcPts val="0"/>
              </a:spcBef>
              <a:spcAft>
                <a:spcPts val="1800"/>
              </a:spcAft>
              <a:buFont typeface="Arial" panose="020B0604020202020204" pitchFamily="34" charset="0"/>
              <a:buChar char="•"/>
            </a:pPr>
            <a:r>
              <a:rPr lang="lv-LV" altLang="en-US" sz="1400" dirty="0"/>
              <a:t>What are the possibilities of Latvija.lv e-services?</a:t>
            </a:r>
          </a:p>
          <a:p>
            <a:pPr algn="just">
              <a:spcBef>
                <a:spcPts val="0"/>
              </a:spcBef>
              <a:spcAft>
                <a:spcPts val="600"/>
              </a:spcAft>
            </a:pPr>
            <a:r>
              <a:rPr lang="lv-LV" altLang="en-US" sz="1400" b="1" dirty="0" smtClean="0"/>
              <a:t>How to use Latvija.lv? </a:t>
            </a:r>
          </a:p>
          <a:p>
            <a:pPr marL="273050" indent="-273050" algn="just">
              <a:spcBef>
                <a:spcPts val="0"/>
              </a:spcBef>
              <a:spcAft>
                <a:spcPts val="600"/>
              </a:spcAft>
              <a:buFont typeface="Arial" panose="020B0604020202020204" pitchFamily="34" charset="0"/>
              <a:buChar char="•"/>
            </a:pPr>
            <a:r>
              <a:rPr lang="lv-LV" altLang="en-US" sz="1400" dirty="0" smtClean="0"/>
              <a:t>How to use Latvija.lv? </a:t>
            </a:r>
          </a:p>
          <a:p>
            <a:pPr marL="273050" indent="-273050" algn="just">
              <a:spcBef>
                <a:spcPts val="0"/>
              </a:spcBef>
              <a:spcAft>
                <a:spcPts val="600"/>
              </a:spcAft>
              <a:buFont typeface="Arial" panose="020B0604020202020204" pitchFamily="34" charset="0"/>
              <a:buChar char="•"/>
            </a:pPr>
            <a:r>
              <a:rPr lang="lv-LV" altLang="en-US" sz="1400" dirty="0" smtClean="0"/>
              <a:t>Authentication</a:t>
            </a:r>
          </a:p>
          <a:p>
            <a:pPr marL="273050" indent="-273050" algn="just">
              <a:spcBef>
                <a:spcPts val="0"/>
              </a:spcBef>
              <a:spcAft>
                <a:spcPts val="1800"/>
              </a:spcAft>
              <a:buFont typeface="Arial" panose="020B0604020202020204" pitchFamily="34" charset="0"/>
              <a:buChar char="•"/>
            </a:pPr>
            <a:r>
              <a:rPr lang="lv-LV" altLang="en-US" sz="1400" dirty="0" smtClean="0"/>
              <a:t>How to prepare for using Latvija.lv by means of an eID card and e-signature?</a:t>
            </a:r>
            <a:endParaRPr lang="en-GB" altLang="en-US" sz="1400" dirty="0" smtClean="0"/>
          </a:p>
          <a:p>
            <a:pPr algn="just">
              <a:spcBef>
                <a:spcPts val="0"/>
              </a:spcBef>
              <a:spcAft>
                <a:spcPts val="600"/>
              </a:spcAft>
            </a:pPr>
            <a:r>
              <a:rPr lang="lv-LV" altLang="en-US" sz="1400" b="1" dirty="0" smtClean="0"/>
              <a:t>Useful information sources </a:t>
            </a:r>
          </a:p>
          <a:p>
            <a:pPr algn="just">
              <a:spcBef>
                <a:spcPts val="0"/>
              </a:spcBef>
              <a:spcAft>
                <a:spcPts val="600"/>
              </a:spcAft>
            </a:pPr>
            <a:r>
              <a:rPr lang="lv-LV" altLang="en-US" sz="1400" b="1" dirty="0" smtClean="0"/>
              <a:t>Contact information</a:t>
            </a:r>
            <a:endParaRPr lang="en-GB" altLang="en-US" sz="1400" b="1"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a:t>
            </a:fld>
            <a:endParaRPr lang="en-GB" altLang="en-US" dirty="0" smtClean="0"/>
          </a:p>
        </p:txBody>
      </p:sp>
    </p:spTree>
    <p:extLst>
      <p:ext uri="{BB962C8B-B14F-4D97-AF65-F5344CB8AC3E}">
        <p14:creationId xmlns:p14="http://schemas.microsoft.com/office/powerpoint/2010/main" val="216360744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05126"/>
            <a:ext cx="5943600" cy="1038225"/>
          </a:xfrm>
        </p:spPr>
        <p:txBody>
          <a:bodyPr>
            <a:normAutofit/>
          </a:bodyPr>
          <a:lstStyle/>
          <a:p>
            <a:r>
              <a:rPr lang="lv-LV" altLang="en-US" sz="2400" dirty="0" smtClean="0"/>
              <a:t>How to use              </a:t>
            </a:r>
            <a:r>
              <a:rPr dirty="0" smtClean="0"/>
              <a:t> </a:t>
            </a:r>
            <a:r>
              <a:rPr lang="lv-LV" altLang="en-US" sz="2400" dirty="0" smtClean="0"/>
              <a:t>?</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20</a:t>
            </a:fld>
            <a:endParaRPr lang="en-GB" altLang="en-US" smtClean="0"/>
          </a:p>
        </p:txBody>
      </p:sp>
      <p:pic>
        <p:nvPicPr>
          <p:cNvPr id="5"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4648200" y="2905126"/>
            <a:ext cx="1447800" cy="580065"/>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809750"/>
            <a:ext cx="1327800" cy="1106500"/>
          </a:xfrm>
          <a:prstGeom prst="rect">
            <a:avLst/>
          </a:prstGeom>
        </p:spPr>
      </p:pic>
    </p:spTree>
    <p:extLst>
      <p:ext uri="{BB962C8B-B14F-4D97-AF65-F5344CB8AC3E}">
        <p14:creationId xmlns:p14="http://schemas.microsoft.com/office/powerpoint/2010/main" val="372516131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102" y="1378831"/>
            <a:ext cx="5296897" cy="3241920"/>
          </a:xfrm>
          <a:prstGeom prst="rect">
            <a:avLst/>
          </a:prstGeom>
        </p:spPr>
      </p:pic>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21</a:t>
            </a:fld>
            <a:endParaRPr lang="en-GB" altLang="en-US" smtClean="0"/>
          </a:p>
        </p:txBody>
      </p:sp>
      <p:sp>
        <p:nvSpPr>
          <p:cNvPr id="37" name="Title 1"/>
          <p:cNvSpPr txBox="1">
            <a:spLocks/>
          </p:cNvSpPr>
          <p:nvPr/>
        </p:nvSpPr>
        <p:spPr>
          <a:xfrm>
            <a:off x="2590800" y="285750"/>
            <a:ext cx="5943600" cy="777479"/>
          </a:xfrm>
          <a:prstGeom prst="rect">
            <a:avLst/>
          </a:prstGeom>
        </p:spPr>
        <p:txBody>
          <a:bodyPr vert="horz" lIns="91440" tIns="45720" rIns="91440" bIns="45720" rtlCol="0" anchor="t">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How do you find the thing you are interested in on </a:t>
            </a:r>
            <a:r>
              <a:rPr kumimoji="0" lang="lv-LV" altLang="en-US" sz="2400" b="1" i="0" u="none" strike="noStrike" kern="1200" cap="none" spc="0" normalizeH="0" baseline="0" noProof="0" dirty="0" err="1" smtClean="0">
                <a:ln>
                  <a:noFill/>
                </a:ln>
                <a:solidFill>
                  <a:schemeClr val="tx1"/>
                </a:solidFill>
                <a:effectLst/>
                <a:uLnTx/>
                <a:uFillTx/>
                <a:latin typeface="Verdana" panose="020B0604030504040204" pitchFamily="34" charset="0"/>
              </a:rPr>
              <a:t>the</a:t>
            </a: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 </a:t>
            </a:r>
            <a:r>
              <a:rPr kumimoji="0" lang="lv-LV" altLang="en-US" sz="2400" b="1" i="0" u="none" strike="noStrike" kern="1200" cap="none" spc="0" normalizeH="0" baseline="0" noProof="0" dirty="0" err="1" smtClean="0">
                <a:ln>
                  <a:noFill/>
                </a:ln>
                <a:solidFill>
                  <a:schemeClr val="tx1"/>
                </a:solidFill>
                <a:effectLst/>
                <a:uLnTx/>
                <a:uFillTx/>
                <a:latin typeface="Verdana" panose="020B0604030504040204" pitchFamily="34" charset="0"/>
              </a:rPr>
              <a:t>portal</a:t>
            </a: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  </a:t>
            </a:r>
            <a:r>
              <a:rPr kumimoji="0" lang="lv-LV" altLang="en-US" sz="2400" b="1" i="0" u="none" strike="noStrike" kern="1200" cap="none" spc="0" normalizeH="0" baseline="0" noProof="0" dirty="0" smtClean="0">
                <a:ln>
                  <a:noFill/>
                </a:ln>
                <a:solidFill>
                  <a:schemeClr val="bg1"/>
                </a:solidFill>
                <a:effectLst/>
                <a:uLnTx/>
                <a:uFillTx/>
                <a:latin typeface="Verdana" panose="020B0604030504040204" pitchFamily="34" charset="0"/>
              </a:rPr>
              <a:t>Latvija.lv</a:t>
            </a: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a:t>
            </a:r>
          </a:p>
        </p:txBody>
      </p:sp>
      <p:sp>
        <p:nvSpPr>
          <p:cNvPr id="11" name="Rounded Rectangle 10"/>
          <p:cNvSpPr/>
          <p:nvPr/>
        </p:nvSpPr>
        <p:spPr>
          <a:xfrm>
            <a:off x="3240047" y="1972171"/>
            <a:ext cx="3978000" cy="262800"/>
          </a:xfrm>
          <a:prstGeom prst="roundRect">
            <a:avLst>
              <a:gd name="adj" fmla="val 14181"/>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40" name="Group 39"/>
          <p:cNvGrpSpPr/>
          <p:nvPr/>
        </p:nvGrpSpPr>
        <p:grpSpPr>
          <a:xfrm>
            <a:off x="5438314" y="967085"/>
            <a:ext cx="1160895" cy="842665"/>
            <a:chOff x="5135599" y="789434"/>
            <a:chExt cx="1160895" cy="842665"/>
          </a:xfrm>
        </p:grpSpPr>
        <p:sp>
          <p:nvSpPr>
            <p:cNvPr id="8" name="Rounded Rectangle 7"/>
            <p:cNvSpPr/>
            <p:nvPr/>
          </p:nvSpPr>
          <p:spPr>
            <a:xfrm>
              <a:off x="5410042" y="1428750"/>
              <a:ext cx="612000" cy="203349"/>
            </a:xfrm>
            <a:prstGeom prst="roundRect">
              <a:avLst>
                <a:gd name="adj" fmla="val 15487"/>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0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5135599" y="789434"/>
              <a:ext cx="1160895" cy="461665"/>
            </a:xfrm>
            <a:prstGeom prst="rect">
              <a:avLst/>
            </a:prstGeom>
            <a:noFill/>
          </p:spPr>
          <p:txBody>
            <a:bodyPr wrap="none" rtlCol="0">
              <a:spAutoFit/>
            </a:bodyPr>
            <a:lstStyle/>
            <a:p>
              <a:pPr algn="ctr"/>
              <a:r>
                <a:rPr lang="en-GB" sz="1200" dirty="0" smtClean="0">
                  <a:latin typeface="Verdana" pitchFamily="34" charset="0"/>
                  <a:ea typeface="Verdana" panose="020B0604030504040204" pitchFamily="34" charset="0"/>
                  <a:cs typeface="Verdana" panose="020B0604030504040204" pitchFamily="34" charset="0"/>
                </a:rPr>
                <a:t>Catalogue of</a:t>
              </a:r>
            </a:p>
            <a:p>
              <a:pPr algn="ctr"/>
              <a:r>
                <a:rPr lang="en-GB" sz="1200" dirty="0" smtClean="0">
                  <a:latin typeface="Verdana" pitchFamily="34" charset="0"/>
                  <a:ea typeface="Verdana" panose="020B0604030504040204" pitchFamily="34" charset="0"/>
                  <a:cs typeface="Verdana" panose="020B0604030504040204" pitchFamily="34" charset="0"/>
                </a:rPr>
                <a:t>e-services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7" name="Rounded Rectangle 6"/>
          <p:cNvSpPr/>
          <p:nvPr/>
        </p:nvSpPr>
        <p:spPr>
          <a:xfrm>
            <a:off x="3240047" y="2271347"/>
            <a:ext cx="3978000" cy="2322000"/>
          </a:xfrm>
          <a:prstGeom prst="roundRect">
            <a:avLst>
              <a:gd name="adj" fmla="val 1861"/>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Picture 15" descr="G:\VRAA_09102015\Vizuālie materiali\Prezentacijas\Ikonas\Latvija_logo_darks.png"/>
          <p:cNvPicPr>
            <a:picLocks noChangeAspect="1" noChangeArrowheads="1"/>
          </p:cNvPicPr>
          <p:nvPr/>
        </p:nvPicPr>
        <p:blipFill>
          <a:blip r:embed="rId4" cstate="print"/>
          <a:srcRect/>
          <a:stretch>
            <a:fillRect/>
          </a:stretch>
        </p:blipFill>
        <p:spPr bwMode="auto">
          <a:xfrm>
            <a:off x="6505159" y="512835"/>
            <a:ext cx="1425679" cy="571202"/>
          </a:xfrm>
          <a:prstGeom prst="rect">
            <a:avLst/>
          </a:prstGeom>
          <a:noFill/>
        </p:spPr>
      </p:pic>
      <p:cxnSp>
        <p:nvCxnSpPr>
          <p:cNvPr id="18" name="Straight Arrow Connector 17"/>
          <p:cNvCxnSpPr/>
          <p:nvPr/>
        </p:nvCxnSpPr>
        <p:spPr>
          <a:xfrm flipH="1">
            <a:off x="7315200" y="2099783"/>
            <a:ext cx="360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018757" y="1340882"/>
            <a:ext cx="0" cy="21600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315200" y="3432646"/>
            <a:ext cx="360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74212" y="3232292"/>
            <a:ext cx="990600" cy="646331"/>
          </a:xfrm>
          <a:prstGeom prst="rect">
            <a:avLst/>
          </a:prstGeom>
          <a:noFill/>
        </p:spPr>
        <p:txBody>
          <a:bodyPr wrap="square" lIns="0" rIns="0" rtlCol="0">
            <a:spAutoFit/>
          </a:bodyPr>
          <a:lstStyle/>
          <a:p>
            <a:r>
              <a:rPr lang="lv-LV" sz="1200" dirty="0" err="1" smtClean="0">
                <a:latin typeface="Verdana" pitchFamily="34" charset="0"/>
                <a:ea typeface="Verdana" panose="020B0604030504040204" pitchFamily="34" charset="0"/>
                <a:cs typeface="Verdana" panose="020B0604030504040204" pitchFamily="34" charset="0"/>
              </a:rPr>
              <a:t>Public</a:t>
            </a:r>
            <a:r>
              <a:rPr lang="lv-LV" sz="1200" dirty="0" smtClean="0">
                <a:latin typeface="Verdana" pitchFamily="34" charset="0"/>
                <a:ea typeface="Verdana" panose="020B0604030504040204" pitchFamily="34" charset="0"/>
                <a:cs typeface="Verdana" panose="020B0604030504040204" pitchFamily="34" charset="0"/>
              </a:rPr>
              <a:t> </a:t>
            </a:r>
            <a:r>
              <a:rPr lang="lv-LV" sz="1200" dirty="0" err="1" smtClean="0">
                <a:latin typeface="Verdana" pitchFamily="34" charset="0"/>
                <a:ea typeface="Verdana" panose="020B0604030504040204" pitchFamily="34" charset="0"/>
                <a:cs typeface="Verdana" panose="020B0604030504040204" pitchFamily="34" charset="0"/>
              </a:rPr>
              <a:t>Service</a:t>
            </a:r>
            <a:endParaRPr lang="lv-LV" sz="1200" dirty="0">
              <a:latin typeface="Verdana" pitchFamily="34" charset="0"/>
              <a:ea typeface="Verdana" panose="020B0604030504040204" pitchFamily="34" charset="0"/>
              <a:cs typeface="Verdana" panose="020B0604030504040204" pitchFamily="34" charset="0"/>
            </a:endParaRPr>
          </a:p>
          <a:p>
            <a:r>
              <a:rPr lang="lv-LV" sz="1200" dirty="0" err="1" smtClean="0">
                <a:latin typeface="Verdana" pitchFamily="34" charset="0"/>
                <a:ea typeface="Verdana" panose="020B0604030504040204" pitchFamily="34" charset="0"/>
                <a:cs typeface="Verdana" panose="020B0604030504040204" pitchFamily="34" charset="0"/>
              </a:rPr>
              <a:t>Directory</a:t>
            </a:r>
            <a:endParaRPr lang="en-GB" sz="1200" dirty="0">
              <a:latin typeface="Verdana" pitchFamily="34" charset="0"/>
              <a:ea typeface="Verdana" pitchFamily="34" charset="0"/>
              <a:cs typeface="Verdana" pitchFamily="34" charset="0"/>
            </a:endParaRPr>
          </a:p>
        </p:txBody>
      </p:sp>
      <p:sp>
        <p:nvSpPr>
          <p:cNvPr id="21" name="TextBox 20"/>
          <p:cNvSpPr txBox="1"/>
          <p:nvPr/>
        </p:nvSpPr>
        <p:spPr>
          <a:xfrm>
            <a:off x="7772353" y="1868951"/>
            <a:ext cx="838199" cy="461665"/>
          </a:xfrm>
          <a:prstGeom prst="rect">
            <a:avLst/>
          </a:prstGeom>
          <a:noFill/>
        </p:spPr>
        <p:txBody>
          <a:bodyPr wrap="square" lIns="0" rIns="0" rtlCol="0" anchor="ctr">
            <a:spAutoFit/>
          </a:bodyPr>
          <a:lstStyle/>
          <a:p>
            <a:pPr>
              <a:defRPr/>
            </a:pPr>
            <a:r>
              <a:rPr lang="lv-LV" sz="1200" dirty="0">
                <a:latin typeface="Verdana" panose="020B0604030504040204" pitchFamily="34" charset="0"/>
                <a:ea typeface="Verdana" panose="020B0604030504040204" pitchFamily="34" charset="0"/>
                <a:cs typeface="Verdana" panose="020B0604030504040204" pitchFamily="34" charset="0"/>
              </a:rPr>
              <a:t>Search by key words</a:t>
            </a:r>
          </a:p>
        </p:txBody>
      </p:sp>
    </p:spTree>
    <p:extLst>
      <p:ext uri="{BB962C8B-B14F-4D97-AF65-F5344CB8AC3E}">
        <p14:creationId xmlns:p14="http://schemas.microsoft.com/office/powerpoint/2010/main" val="275237308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22</a:t>
            </a:fld>
            <a:endParaRPr lang="en-GB" altLang="en-US" smtClean="0"/>
          </a:p>
        </p:txBody>
      </p:sp>
      <p:sp>
        <p:nvSpPr>
          <p:cNvPr id="37" name="Title 1"/>
          <p:cNvSpPr txBox="1">
            <a:spLocks/>
          </p:cNvSpPr>
          <p:nvPr/>
        </p:nvSpPr>
        <p:spPr>
          <a:xfrm>
            <a:off x="2590800" y="285750"/>
            <a:ext cx="5943600" cy="77747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Search engine</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06210"/>
            <a:ext cx="5433875" cy="367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85284" y="3089362"/>
            <a:ext cx="1060040" cy="461665"/>
          </a:xfrm>
          <a:prstGeom prst="rect">
            <a:avLst/>
          </a:prstGeom>
          <a:noFill/>
        </p:spPr>
        <p:txBody>
          <a:bodyPr wrap="square" rtlCol="0">
            <a:spAutoFit/>
          </a:bodyPr>
          <a:lstStyle/>
          <a:p>
            <a:pPr algn="ctr"/>
            <a:r>
              <a:rPr lang="lv-LV" sz="1200" dirty="0" smtClean="0">
                <a:latin typeface="Verdana" panose="020B0604030504040204" pitchFamily="34" charset="0"/>
              </a:rPr>
              <a:t>Found</a:t>
            </a:r>
          </a:p>
          <a:p>
            <a:pPr algn="ctr"/>
            <a:r>
              <a:rPr lang="lv-LV" sz="1200" dirty="0" smtClean="0">
                <a:latin typeface="Verdana" panose="020B0604030504040204" pitchFamily="34" charset="0"/>
              </a:rPr>
              <a:t>results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7670085" y="2665452"/>
            <a:ext cx="1397715" cy="1384995"/>
          </a:xfrm>
          <a:prstGeom prst="rect">
            <a:avLst/>
          </a:prstGeom>
          <a:noFill/>
        </p:spPr>
        <p:txBody>
          <a:bodyPr wrap="square" rtlCol="0">
            <a:spAutoFit/>
          </a:bodyPr>
          <a:lstStyle/>
          <a:p>
            <a:r>
              <a:rPr lang="lv-LV" sz="1200" dirty="0">
                <a:latin typeface="Verdana" panose="020B0604030504040204" pitchFamily="34" charset="0"/>
              </a:rPr>
              <a:t>Filters for the more detailed sorting of results, for instance, by territory, institution, etc.</a:t>
            </a:r>
          </a:p>
        </p:txBody>
      </p:sp>
      <p:sp>
        <p:nvSpPr>
          <p:cNvPr id="16" name="Rounded Rectangle 15"/>
          <p:cNvSpPr/>
          <p:nvPr/>
        </p:nvSpPr>
        <p:spPr>
          <a:xfrm>
            <a:off x="1859876" y="2116804"/>
            <a:ext cx="4007524" cy="2664745"/>
          </a:xfrm>
          <a:prstGeom prst="roundRect">
            <a:avLst>
              <a:gd name="adj" fmla="val 2299"/>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7" name="Rounded Rectangle 16"/>
          <p:cNvSpPr/>
          <p:nvPr/>
        </p:nvSpPr>
        <p:spPr>
          <a:xfrm>
            <a:off x="5943599" y="1276350"/>
            <a:ext cx="1376561" cy="3505199"/>
          </a:xfrm>
          <a:prstGeom prst="roundRect">
            <a:avLst>
              <a:gd name="adj" fmla="val 4015"/>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8" name="Straight Arrow Connector 17"/>
          <p:cNvCxnSpPr/>
          <p:nvPr/>
        </p:nvCxnSpPr>
        <p:spPr>
          <a:xfrm flipH="1">
            <a:off x="7320161" y="3219450"/>
            <a:ext cx="360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468800" y="3304805"/>
            <a:ext cx="360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034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4"/>
          <p:cNvSpPr>
            <a:spLocks noGrp="1"/>
          </p:cNvSpPr>
          <p:nvPr>
            <p:ph idx="1"/>
          </p:nvPr>
        </p:nvSpPr>
        <p:spPr>
          <a:xfrm>
            <a:off x="2590800" y="1314453"/>
            <a:ext cx="6096000" cy="647697"/>
          </a:xfrm>
        </p:spPr>
        <p:txBody>
          <a:bodyPr>
            <a:normAutofit/>
          </a:bodyPr>
          <a:lstStyle/>
          <a:p>
            <a:pPr algn="just">
              <a:spcAft>
                <a:spcPts val="600"/>
              </a:spcAft>
            </a:pPr>
            <a:r>
              <a:rPr lang="lv-LV" sz="1400" dirty="0"/>
              <a:t>On the portal, e-services can be recognised by two types of “ē!” symbols next to the name:</a:t>
            </a:r>
          </a:p>
        </p:txBody>
      </p:sp>
      <p:sp>
        <p:nvSpPr>
          <p:cNvPr id="2" name="Title 1"/>
          <p:cNvSpPr>
            <a:spLocks noGrp="1"/>
          </p:cNvSpPr>
          <p:nvPr>
            <p:ph type="title"/>
          </p:nvPr>
        </p:nvSpPr>
        <p:spPr/>
        <p:txBody>
          <a:bodyPr>
            <a:noAutofit/>
          </a:bodyPr>
          <a:lstStyle/>
          <a:p>
            <a:r>
              <a:rPr lang="lv-LV" sz="2400" dirty="0" smtClean="0"/>
              <a:t>Recognise the type of a service</a:t>
            </a:r>
            <a:endParaRPr lang="en-GB" sz="2400" dirty="0"/>
          </a:p>
        </p:txBody>
      </p:sp>
      <p:grpSp>
        <p:nvGrpSpPr>
          <p:cNvPr id="11" name="Group 10"/>
          <p:cNvGrpSpPr/>
          <p:nvPr/>
        </p:nvGrpSpPr>
        <p:grpSpPr>
          <a:xfrm>
            <a:off x="2819400" y="2535227"/>
            <a:ext cx="5257800" cy="580836"/>
            <a:chOff x="2819400" y="2535227"/>
            <a:chExt cx="5257800" cy="58083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535227"/>
              <a:ext cx="697003" cy="580836"/>
            </a:xfrm>
            <a:prstGeom prst="rect">
              <a:avLst/>
            </a:prstGeom>
          </p:spPr>
        </p:pic>
        <p:sp>
          <p:nvSpPr>
            <p:cNvPr id="3" name="Rectangle 2"/>
            <p:cNvSpPr/>
            <p:nvPr/>
          </p:nvSpPr>
          <p:spPr>
            <a:xfrm>
              <a:off x="3505200" y="2671757"/>
              <a:ext cx="4572000" cy="307777"/>
            </a:xfrm>
            <a:prstGeom prst="rect">
              <a:avLst/>
            </a:prstGeom>
          </p:spPr>
          <p:txBody>
            <a:bodyPr>
              <a:spAutoFit/>
            </a:bodyPr>
            <a:lstStyle/>
            <a:p>
              <a:r>
                <a:rPr lang="lv-LV" sz="1400" dirty="0">
                  <a:latin typeface="Verdana" panose="020B0604030504040204" pitchFamily="34" charset="0"/>
                </a:rPr>
                <a:t>e-services located on some other website</a:t>
              </a:r>
            </a:p>
          </p:txBody>
        </p:sp>
      </p:grpSp>
      <p:grpSp>
        <p:nvGrpSpPr>
          <p:cNvPr id="5" name="Group 4"/>
          <p:cNvGrpSpPr/>
          <p:nvPr/>
        </p:nvGrpSpPr>
        <p:grpSpPr>
          <a:xfrm>
            <a:off x="2819400" y="1922953"/>
            <a:ext cx="4623096" cy="580836"/>
            <a:chOff x="2819400" y="1922953"/>
            <a:chExt cx="4623096" cy="580836"/>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1922953"/>
              <a:ext cx="697003" cy="580836"/>
            </a:xfrm>
            <a:prstGeom prst="rect">
              <a:avLst/>
            </a:prstGeom>
          </p:spPr>
        </p:pic>
        <p:sp>
          <p:nvSpPr>
            <p:cNvPr id="4" name="Rectangle 3"/>
            <p:cNvSpPr/>
            <p:nvPr/>
          </p:nvSpPr>
          <p:spPr>
            <a:xfrm>
              <a:off x="3505200" y="2059483"/>
              <a:ext cx="3937296" cy="307777"/>
            </a:xfrm>
            <a:prstGeom prst="rect">
              <a:avLst/>
            </a:prstGeom>
          </p:spPr>
          <p:txBody>
            <a:bodyPr wrap="none">
              <a:spAutoFit/>
            </a:bodyPr>
            <a:lstStyle/>
            <a:p>
              <a:pPr>
                <a:spcAft>
                  <a:spcPts val="1200"/>
                </a:spcAft>
                <a:tabLst>
                  <a:tab pos="449263" algn="l"/>
                </a:tabLst>
              </a:pPr>
              <a:r>
                <a:rPr lang="lv-LV" sz="1400" dirty="0" smtClean="0">
                  <a:latin typeface="Verdana" panose="020B0604030504040204" pitchFamily="34" charset="0"/>
                </a:rPr>
                <a:t>e-services available on the portal Latvija.lv</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sp>
        <p:nvSpPr>
          <p:cNvPr id="12"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23</a:t>
            </a:r>
            <a:endParaRPr lang="en-GB" altLang="en-US" dirty="0" smtClean="0"/>
          </a:p>
        </p:txBody>
      </p:sp>
    </p:spTree>
    <p:extLst>
      <p:ext uri="{BB962C8B-B14F-4D97-AF65-F5344CB8AC3E}">
        <p14:creationId xmlns:p14="http://schemas.microsoft.com/office/powerpoint/2010/main" val="180098457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3096"/>
            <a:ext cx="1692000" cy="3435446"/>
          </a:xfrm>
          <a:prstGeom prst="rect">
            <a:avLst/>
          </a:prstGeom>
        </p:spPr>
      </p:pic>
      <p:sp>
        <p:nvSpPr>
          <p:cNvPr id="8"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24</a:t>
            </a:r>
            <a:endParaRPr lang="en-GB" altLang="en-US" dirty="0" smtClean="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1" y="2578742"/>
            <a:ext cx="6094800" cy="1903408"/>
          </a:xfrm>
          <a:prstGeom prst="rect">
            <a:avLst/>
          </a:prstGeom>
        </p:spPr>
      </p:pic>
      <p:sp>
        <p:nvSpPr>
          <p:cNvPr id="12" name="Rounded Rectangle 11"/>
          <p:cNvSpPr/>
          <p:nvPr/>
        </p:nvSpPr>
        <p:spPr>
          <a:xfrm>
            <a:off x="915076" y="4036350"/>
            <a:ext cx="864000" cy="216000"/>
          </a:xfrm>
          <a:prstGeom prst="roundRect">
            <a:avLst>
              <a:gd name="adj" fmla="val 19345"/>
            </a:avLst>
          </a:prstGeom>
          <a:noFill/>
          <a:ln w="19050">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ounded Rectangle 14"/>
          <p:cNvSpPr/>
          <p:nvPr/>
        </p:nvSpPr>
        <p:spPr>
          <a:xfrm>
            <a:off x="2720947" y="2500950"/>
            <a:ext cx="6194453" cy="2052000"/>
          </a:xfrm>
          <a:prstGeom prst="roundRect">
            <a:avLst>
              <a:gd name="adj" fmla="val 2299"/>
            </a:avLst>
          </a:prstGeom>
          <a:noFill/>
          <a:ln w="19050">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Title 2"/>
          <p:cNvSpPr txBox="1">
            <a:spLocks/>
          </p:cNvSpPr>
          <p:nvPr/>
        </p:nvSpPr>
        <p:spPr>
          <a:xfrm>
            <a:off x="2590800" y="285750"/>
            <a:ext cx="6096000" cy="777482"/>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smtClean="0"/>
              <a:t>E-services for all real life situations</a:t>
            </a:r>
            <a:endParaRPr lang="en-GB" sz="2400" dirty="0"/>
          </a:p>
        </p:txBody>
      </p:sp>
      <p:cxnSp>
        <p:nvCxnSpPr>
          <p:cNvPr id="7" name="Straight Arrow Connector 6"/>
          <p:cNvCxnSpPr/>
          <p:nvPr/>
        </p:nvCxnSpPr>
        <p:spPr>
          <a:xfrm>
            <a:off x="1779076" y="4144350"/>
            <a:ext cx="887924" cy="0"/>
          </a:xfrm>
          <a:prstGeom prst="straightConnector1">
            <a:avLst/>
          </a:prstGeom>
          <a:ln w="19050">
            <a:solidFill>
              <a:srgbClr val="ADDE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6331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439600" y="3327150"/>
            <a:ext cx="1980000" cy="616200"/>
          </a:xfrm>
        </p:spPr>
        <p:txBody>
          <a:bodyPr lIns="0" rIns="0">
            <a:noAutofit/>
          </a:bodyPr>
          <a:lstStyle/>
          <a:p>
            <a:pPr algn="ctr"/>
            <a:r>
              <a:rPr lang="lv-LV" sz="1200" dirty="0" smtClean="0"/>
              <a:t>Computer, tablet or smartphone with Internet connection</a:t>
            </a:r>
          </a:p>
        </p:txBody>
      </p:sp>
      <p:sp>
        <p:nvSpPr>
          <p:cNvPr id="16" name="TextBox 15"/>
          <p:cNvSpPr txBox="1"/>
          <p:nvPr/>
        </p:nvSpPr>
        <p:spPr>
          <a:xfrm>
            <a:off x="6548414" y="2707098"/>
            <a:ext cx="461986" cy="292388"/>
          </a:xfrm>
          <a:prstGeom prst="rect">
            <a:avLst/>
          </a:prstGeom>
          <a:noFill/>
        </p:spPr>
        <p:txBody>
          <a:bodyPr wrap="none" rtlCol="0">
            <a:spAutoFit/>
          </a:bodyPr>
          <a:lstStyle/>
          <a:p>
            <a:r>
              <a:rPr lang="lv-LV" sz="1300" b="1" dirty="0" smtClean="0">
                <a:solidFill>
                  <a:srgbClr val="ADDE61"/>
                </a:solidFill>
                <a:latin typeface="Verdana" panose="020B0604030504040204" pitchFamily="34" charset="0"/>
              </a:rPr>
              <a:t>or</a:t>
            </a:r>
            <a:endParaRPr lang="en-GB" sz="1300" b="1" dirty="0">
              <a:solidFill>
                <a:srgbClr val="ADDE6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Content Placeholder 2"/>
          <p:cNvSpPr txBox="1">
            <a:spLocks/>
          </p:cNvSpPr>
          <p:nvPr/>
        </p:nvSpPr>
        <p:spPr>
          <a:xfrm>
            <a:off x="6795626" y="3327150"/>
            <a:ext cx="2348374" cy="432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lv-LV" sz="1200" dirty="0" smtClean="0"/>
              <a:t>eID card and e-signature</a:t>
            </a:r>
          </a:p>
        </p:txBody>
      </p:sp>
      <p:grpSp>
        <p:nvGrpSpPr>
          <p:cNvPr id="25" name="Group 24"/>
          <p:cNvGrpSpPr/>
          <p:nvPr/>
        </p:nvGrpSpPr>
        <p:grpSpPr>
          <a:xfrm>
            <a:off x="7249813" y="2133292"/>
            <a:ext cx="1440000" cy="1440000"/>
            <a:chOff x="6789261" y="1318151"/>
            <a:chExt cx="1784368" cy="178436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445" y="1685335"/>
              <a:ext cx="1260000" cy="1050000"/>
            </a:xfrm>
            <a:prstGeom prst="rect">
              <a:avLst/>
            </a:prstGeom>
          </p:spPr>
        </p:pic>
        <p:sp>
          <p:nvSpPr>
            <p:cNvPr id="19" name="Oval 18"/>
            <p:cNvSpPr/>
            <p:nvPr/>
          </p:nvSpPr>
          <p:spPr>
            <a:xfrm>
              <a:off x="6789261" y="1318151"/>
              <a:ext cx="1784368" cy="178436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43" name="Group 42"/>
          <p:cNvGrpSpPr/>
          <p:nvPr/>
        </p:nvGrpSpPr>
        <p:grpSpPr>
          <a:xfrm>
            <a:off x="2709600" y="2133292"/>
            <a:ext cx="1440000" cy="1440000"/>
            <a:chOff x="2391000" y="1428750"/>
            <a:chExt cx="1440000" cy="1440000"/>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4783" y="1669839"/>
              <a:ext cx="1212434" cy="957823"/>
            </a:xfrm>
            <a:prstGeom prst="rect">
              <a:avLst/>
            </a:prstGeom>
          </p:spPr>
        </p:pic>
        <p:sp>
          <p:nvSpPr>
            <p:cNvPr id="28" name="Oval 27"/>
            <p:cNvSpPr/>
            <p:nvPr/>
          </p:nvSpPr>
          <p:spPr>
            <a:xfrm>
              <a:off x="2391000" y="1428750"/>
              <a:ext cx="1440000" cy="144000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3" name="Content Placeholder 2"/>
          <p:cNvSpPr txBox="1">
            <a:spLocks/>
          </p:cNvSpPr>
          <p:nvPr/>
        </p:nvSpPr>
        <p:spPr>
          <a:xfrm>
            <a:off x="4633057" y="3327150"/>
            <a:ext cx="1980000" cy="432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lv-LV" sz="1200" dirty="0" smtClean="0"/>
              <a:t>Internet banking</a:t>
            </a:r>
          </a:p>
        </p:txBody>
      </p:sp>
      <p:grpSp>
        <p:nvGrpSpPr>
          <p:cNvPr id="21" name="Group 20"/>
          <p:cNvGrpSpPr/>
          <p:nvPr/>
        </p:nvGrpSpPr>
        <p:grpSpPr>
          <a:xfrm>
            <a:off x="4903057" y="2133292"/>
            <a:ext cx="1440000" cy="1440000"/>
            <a:chOff x="4207844" y="1301211"/>
            <a:chExt cx="1784368" cy="1784368"/>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0028" y="1668395"/>
              <a:ext cx="1260000" cy="1050000"/>
            </a:xfrm>
            <a:prstGeom prst="rect">
              <a:avLst/>
            </a:prstGeom>
          </p:spPr>
        </p:pic>
        <p:sp>
          <p:nvSpPr>
            <p:cNvPr id="18" name="Oval 17"/>
            <p:cNvSpPr/>
            <p:nvPr/>
          </p:nvSpPr>
          <p:spPr>
            <a:xfrm>
              <a:off x="4207844" y="1301211"/>
              <a:ext cx="1784368" cy="178436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42" name="Group 41"/>
          <p:cNvGrpSpPr/>
          <p:nvPr/>
        </p:nvGrpSpPr>
        <p:grpSpPr>
          <a:xfrm>
            <a:off x="2236200" y="1581150"/>
            <a:ext cx="2412000" cy="538609"/>
            <a:chOff x="2102777" y="4080588"/>
            <a:chExt cx="2412000" cy="538609"/>
          </a:xfrm>
        </p:grpSpPr>
        <p:sp>
          <p:nvSpPr>
            <p:cNvPr id="33" name="Rectangle 32"/>
            <p:cNvSpPr/>
            <p:nvPr/>
          </p:nvSpPr>
          <p:spPr>
            <a:xfrm>
              <a:off x="2154266" y="4095977"/>
              <a:ext cx="2309023" cy="523220"/>
            </a:xfrm>
            <a:prstGeom prst="rect">
              <a:avLst/>
            </a:prstGeom>
            <a:ln>
              <a:solidFill>
                <a:schemeClr val="bg1"/>
              </a:solidFill>
            </a:ln>
          </p:spPr>
          <p:txBody>
            <a:bodyPr wrap="square" lIns="0" rIns="36000">
              <a:spAutoFit/>
            </a:bodyPr>
            <a:lstStyle/>
            <a:p>
              <a:pPr algn="ctr"/>
              <a:r>
                <a:rPr lang="lv-LV" sz="1400" b="1" dirty="0">
                  <a:solidFill>
                    <a:srgbClr val="ADDE61"/>
                  </a:solidFill>
                  <a:latin typeface="Verdana" panose="020B0604030504040204" pitchFamily="34" charset="0"/>
                </a:rPr>
                <a:t>Public Service</a:t>
              </a:r>
            </a:p>
            <a:p>
              <a:pPr algn="ctr"/>
              <a:r>
                <a:rPr lang="lv-LV" sz="1400" b="1" dirty="0">
                  <a:solidFill>
                    <a:srgbClr val="ADDE61"/>
                  </a:solidFill>
                  <a:latin typeface="Verdana" panose="020B0604030504040204" pitchFamily="34" charset="0"/>
                </a:rPr>
                <a:t>Directory:</a:t>
              </a:r>
              <a:endParaRPr lang="en-GB" sz="1400" b="1" dirty="0">
                <a:solidFill>
                  <a:srgbClr val="ADDE6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Rounded Rectangle 38"/>
            <p:cNvSpPr/>
            <p:nvPr/>
          </p:nvSpPr>
          <p:spPr>
            <a:xfrm>
              <a:off x="2102777" y="4080588"/>
              <a:ext cx="2412000" cy="523220"/>
            </a:xfrm>
            <a:prstGeom prst="roundRect">
              <a:avLst/>
            </a:prstGeom>
            <a:noFill/>
            <a:ln w="158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4" name="Rectangle 33"/>
          <p:cNvSpPr/>
          <p:nvPr/>
        </p:nvSpPr>
        <p:spPr>
          <a:xfrm>
            <a:off x="5783971" y="1692963"/>
            <a:ext cx="2023311" cy="307777"/>
          </a:xfrm>
          <a:prstGeom prst="rect">
            <a:avLst/>
          </a:prstGeom>
          <a:ln>
            <a:solidFill>
              <a:schemeClr val="bg1"/>
            </a:solidFill>
          </a:ln>
        </p:spPr>
        <p:txBody>
          <a:bodyPr wrap="none">
            <a:spAutoFit/>
          </a:bodyPr>
          <a:lstStyle/>
          <a:p>
            <a:pPr algn="ctr"/>
            <a:r>
              <a:rPr lang="lv-LV" sz="1400" b="1" dirty="0" smtClean="0">
                <a:solidFill>
                  <a:srgbClr val="ADDE61"/>
                </a:solidFill>
                <a:latin typeface="Verdana" panose="020B0604030504040204" pitchFamily="34" charset="0"/>
              </a:rPr>
              <a:t>E-services:</a:t>
            </a:r>
            <a:endParaRPr lang="en-GB" sz="1400" b="1" dirty="0">
              <a:solidFill>
                <a:srgbClr val="ADDE6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Plus 25"/>
          <p:cNvSpPr/>
          <p:nvPr/>
        </p:nvSpPr>
        <p:spPr>
          <a:xfrm>
            <a:off x="4434457" y="2741910"/>
            <a:ext cx="213743" cy="222765"/>
          </a:xfrm>
          <a:prstGeom prst="mathPlus">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ADDE61"/>
              </a:solidFill>
            </a:endParaRPr>
          </a:p>
        </p:txBody>
      </p:sp>
      <p:pic>
        <p:nvPicPr>
          <p:cNvPr id="23" name="Picture 22" descr="G:\VRAA_09102015\Vizuālie materiali\Prezentacijas\Ikonas\Latvija_logo_darks.png"/>
          <p:cNvPicPr>
            <a:picLocks noChangeAspect="1" noChangeArrowheads="1"/>
          </p:cNvPicPr>
          <p:nvPr/>
        </p:nvPicPr>
        <p:blipFill>
          <a:blip r:embed="rId6" cstate="print"/>
          <a:srcRect/>
          <a:stretch>
            <a:fillRect/>
          </a:stretch>
        </p:blipFill>
        <p:spPr bwMode="auto">
          <a:xfrm>
            <a:off x="2709600" y="716653"/>
            <a:ext cx="1425679" cy="571202"/>
          </a:xfrm>
          <a:prstGeom prst="rect">
            <a:avLst/>
          </a:prstGeom>
          <a:noFill/>
        </p:spPr>
      </p:pic>
      <p:grpSp>
        <p:nvGrpSpPr>
          <p:cNvPr id="24" name="Group 23"/>
          <p:cNvGrpSpPr/>
          <p:nvPr/>
        </p:nvGrpSpPr>
        <p:grpSpPr>
          <a:xfrm>
            <a:off x="7428542" y="3714750"/>
            <a:ext cx="1082542" cy="307849"/>
            <a:chOff x="5853079" y="3327355"/>
            <a:chExt cx="1082542" cy="307849"/>
          </a:xfrm>
        </p:grpSpPr>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6604" y="3327355"/>
              <a:ext cx="509017" cy="30784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3079" y="3327355"/>
              <a:ext cx="509017" cy="307849"/>
            </a:xfrm>
            <a:prstGeom prst="rect">
              <a:avLst/>
            </a:prstGeom>
          </p:spPr>
        </p:pic>
      </p:grpSp>
      <p:grpSp>
        <p:nvGrpSpPr>
          <p:cNvPr id="32" name="Group 31"/>
          <p:cNvGrpSpPr/>
          <p:nvPr/>
        </p:nvGrpSpPr>
        <p:grpSpPr>
          <a:xfrm>
            <a:off x="4540513" y="3714750"/>
            <a:ext cx="2165087" cy="644231"/>
            <a:chOff x="609600" y="2597319"/>
            <a:chExt cx="2165087" cy="644231"/>
          </a:xfrm>
        </p:grpSpPr>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3646" y="2597319"/>
              <a:ext cx="509017" cy="307849"/>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37634" y="2933701"/>
              <a:ext cx="509017" cy="307849"/>
            </a:xfrm>
            <a:prstGeom prst="rect">
              <a:avLst/>
            </a:prstGeom>
          </p:spPr>
        </p:pic>
        <p:pic>
          <p:nvPicPr>
            <p:cNvPr id="37" name="Pictur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9658" y="2933701"/>
              <a:ext cx="509017" cy="307849"/>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5611" y="2933701"/>
              <a:ext cx="509017" cy="307849"/>
            </a:xfrm>
            <a:prstGeom prst="rect">
              <a:avLst/>
            </a:prstGeom>
          </p:spPr>
        </p:pic>
        <p:pic>
          <p:nvPicPr>
            <p:cNvPr id="40" name="Picture 3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5670" y="2597319"/>
              <a:ext cx="509017" cy="307849"/>
            </a:xfrm>
            <a:prstGeom prst="rect">
              <a:avLst/>
            </a:prstGeom>
          </p:spPr>
        </p:pic>
        <p:pic>
          <p:nvPicPr>
            <p:cNvPr id="41" name="Picture 4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1623" y="2597319"/>
              <a:ext cx="509017" cy="307849"/>
            </a:xfrm>
            <a:prstGeom prst="rect">
              <a:avLst/>
            </a:prstGeom>
          </p:spPr>
        </p:pic>
        <p:pic>
          <p:nvPicPr>
            <p:cNvPr id="44" name="Picture 4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9600" y="2597319"/>
              <a:ext cx="509017" cy="307849"/>
            </a:xfrm>
            <a:prstGeom prst="rect">
              <a:avLst/>
            </a:prstGeom>
          </p:spPr>
        </p:pic>
      </p:grpSp>
      <p:sp>
        <p:nvSpPr>
          <p:cNvPr id="46" name="Title 2"/>
          <p:cNvSpPr txBox="1">
            <a:spLocks/>
          </p:cNvSpPr>
          <p:nvPr/>
        </p:nvSpPr>
        <p:spPr>
          <a:xfrm>
            <a:off x="2590800" y="285750"/>
            <a:ext cx="6096000" cy="777482"/>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a:t>What is necessary to start using</a:t>
            </a:r>
          </a:p>
        </p:txBody>
      </p:sp>
      <p:sp>
        <p:nvSpPr>
          <p:cNvPr id="47" name="Title 2"/>
          <p:cNvSpPr txBox="1">
            <a:spLocks/>
          </p:cNvSpPr>
          <p:nvPr/>
        </p:nvSpPr>
        <p:spPr>
          <a:xfrm>
            <a:off x="4084822" y="744924"/>
            <a:ext cx="457200" cy="397372"/>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sz="2400" dirty="0" smtClean="0"/>
              <a:t>?</a:t>
            </a:r>
            <a:endParaRPr lang="en-GB" sz="2400" dirty="0"/>
          </a:p>
        </p:txBody>
      </p:sp>
      <p:sp>
        <p:nvSpPr>
          <p:cNvPr id="48"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25</a:t>
            </a:fld>
            <a:endParaRPr lang="en-GB" altLang="en-US" dirty="0" smtClean="0"/>
          </a:p>
        </p:txBody>
      </p:sp>
    </p:spTree>
    <p:extLst>
      <p:ext uri="{BB962C8B-B14F-4D97-AF65-F5344CB8AC3E}">
        <p14:creationId xmlns:p14="http://schemas.microsoft.com/office/powerpoint/2010/main" val="29351119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26</a:t>
            </a:fld>
            <a:endParaRPr lang="en-GB" altLang="en-US" dirty="0" smtClean="0"/>
          </a:p>
        </p:txBody>
      </p:sp>
      <p:grpSp>
        <p:nvGrpSpPr>
          <p:cNvPr id="3" name="Group 2"/>
          <p:cNvGrpSpPr/>
          <p:nvPr/>
        </p:nvGrpSpPr>
        <p:grpSpPr>
          <a:xfrm>
            <a:off x="2590800" y="1140776"/>
            <a:ext cx="4339426" cy="513610"/>
            <a:chOff x="3204374" y="1140776"/>
            <a:chExt cx="4339426" cy="513610"/>
          </a:xfrm>
        </p:grpSpPr>
        <p:grpSp>
          <p:nvGrpSpPr>
            <p:cNvPr id="9" name="Group 8"/>
            <p:cNvGrpSpPr/>
            <p:nvPr/>
          </p:nvGrpSpPr>
          <p:grpSpPr>
            <a:xfrm>
              <a:off x="3573177" y="1140776"/>
              <a:ext cx="3970623" cy="513610"/>
              <a:chOff x="3573177" y="1140776"/>
              <a:chExt cx="3970623" cy="513610"/>
            </a:xfrm>
          </p:grpSpPr>
          <p:pic>
            <p:nvPicPr>
              <p:cNvPr id="9229" name="Picture 13" descr="C:\Users\Linda\Desktop\VRAA_ikonas\VRAA_mekletajs.png"/>
              <p:cNvPicPr>
                <a:picLocks noChangeAspect="1" noChangeArrowheads="1"/>
              </p:cNvPicPr>
              <p:nvPr/>
            </p:nvPicPr>
            <p:blipFill>
              <a:blip r:embed="rId3" cstate="print"/>
              <a:srcRect/>
              <a:stretch>
                <a:fillRect/>
              </a:stretch>
            </p:blipFill>
            <p:spPr bwMode="auto">
              <a:xfrm>
                <a:off x="3573177" y="1140776"/>
                <a:ext cx="604800" cy="504000"/>
              </a:xfrm>
              <a:prstGeom prst="rect">
                <a:avLst/>
              </a:prstGeom>
              <a:noFill/>
            </p:spPr>
          </p:pic>
          <p:sp>
            <p:nvSpPr>
              <p:cNvPr id="90" name="TextBox 89"/>
              <p:cNvSpPr txBox="1"/>
              <p:nvPr/>
            </p:nvSpPr>
            <p:spPr>
              <a:xfrm>
                <a:off x="4199700" y="1192721"/>
                <a:ext cx="3344100" cy="461665"/>
              </a:xfrm>
              <a:prstGeom prst="rect">
                <a:avLst/>
              </a:prstGeom>
              <a:noFill/>
            </p:spPr>
            <p:txBody>
              <a:bodyPr wrap="square" rtlCol="0">
                <a:spAutoFit/>
              </a:bodyPr>
              <a:lstStyle/>
              <a:p>
                <a:pPr lvl="0"/>
                <a:r>
                  <a:rPr lang="lv-LV" sz="1200" b="1" dirty="0">
                    <a:solidFill>
                      <a:srgbClr val="297B4B"/>
                    </a:solidFill>
                    <a:latin typeface="Verdana" panose="020B0604030504040204" pitchFamily="34" charset="0"/>
                  </a:rPr>
                  <a:t>Choose an e-service </a:t>
                </a:r>
                <a:r>
                  <a:rPr lang="lv-LV" sz="1200" dirty="0">
                    <a:latin typeface="Verdana" panose="020B0604030504040204" pitchFamily="34" charset="0"/>
                  </a:rPr>
                  <a:t>(in the catalogue or by using the search engine)</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2" name="TextBox 1"/>
            <p:cNvSpPr txBox="1"/>
            <p:nvPr/>
          </p:nvSpPr>
          <p:spPr>
            <a:xfrm>
              <a:off x="3204374" y="1238888"/>
              <a:ext cx="349776" cy="276999"/>
            </a:xfrm>
            <a:prstGeom prst="rect">
              <a:avLst/>
            </a:prstGeom>
            <a:noFill/>
          </p:spPr>
          <p:txBody>
            <a:bodyPr wrap="none" rtlCol="0">
              <a:spAutoFit/>
            </a:bodyPr>
            <a:lstStyle/>
            <a:p>
              <a:r>
                <a:rPr lang="lv-LV" sz="1200" b="1" dirty="0" smtClean="0">
                  <a:solidFill>
                    <a:srgbClr val="297B4B"/>
                  </a:solidFill>
                  <a:latin typeface="Verdana" panose="020B0604030504040204" pitchFamily="34" charset="0"/>
                </a:rPr>
                <a:t>1.</a:t>
              </a:r>
              <a:endParaRPr lang="en-GB" sz="1200" b="1" dirty="0">
                <a:solidFill>
                  <a:srgbClr val="297B4B"/>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p:cNvGrpSpPr/>
          <p:nvPr/>
        </p:nvGrpSpPr>
        <p:grpSpPr>
          <a:xfrm>
            <a:off x="2590800" y="1712411"/>
            <a:ext cx="4724400" cy="646331"/>
            <a:chOff x="3195332" y="1678452"/>
            <a:chExt cx="4724400" cy="646331"/>
          </a:xfrm>
        </p:grpSpPr>
        <p:grpSp>
          <p:nvGrpSpPr>
            <p:cNvPr id="10" name="Group 9"/>
            <p:cNvGrpSpPr/>
            <p:nvPr/>
          </p:nvGrpSpPr>
          <p:grpSpPr>
            <a:xfrm>
              <a:off x="3573177" y="1678452"/>
              <a:ext cx="4346555" cy="646331"/>
              <a:chOff x="3573177" y="1678452"/>
              <a:chExt cx="4346555" cy="646331"/>
            </a:xfrm>
          </p:grpSpPr>
          <p:pic>
            <p:nvPicPr>
              <p:cNvPr id="9221" name="Picture 5" descr="G:\VRAA_17102015\VRAA_autentifikacija.png"/>
              <p:cNvPicPr>
                <a:picLocks noChangeAspect="1" noChangeArrowheads="1"/>
              </p:cNvPicPr>
              <p:nvPr/>
            </p:nvPicPr>
            <p:blipFill>
              <a:blip r:embed="rId4" cstate="print"/>
              <a:srcRect/>
              <a:stretch>
                <a:fillRect/>
              </a:stretch>
            </p:blipFill>
            <p:spPr bwMode="auto">
              <a:xfrm>
                <a:off x="3573177" y="1703451"/>
                <a:ext cx="604800" cy="504000"/>
              </a:xfrm>
              <a:prstGeom prst="rect">
                <a:avLst/>
              </a:prstGeom>
              <a:noFill/>
            </p:spPr>
          </p:pic>
          <p:sp>
            <p:nvSpPr>
              <p:cNvPr id="91" name="TextBox 25"/>
              <p:cNvSpPr txBox="1"/>
              <p:nvPr/>
            </p:nvSpPr>
            <p:spPr>
              <a:xfrm>
                <a:off x="4199700" y="1678452"/>
                <a:ext cx="3720032" cy="646331"/>
              </a:xfrm>
              <a:prstGeom prst="rect">
                <a:avLst/>
              </a:prstGeom>
              <a:noFill/>
            </p:spPr>
            <p:txBody>
              <a:bodyPr wrap="square" rtlCol="0">
                <a:spAutoFit/>
              </a:bodyPr>
              <a:lstStyle/>
              <a:p>
                <a:pPr lvl="0"/>
                <a:r>
                  <a:rPr lang="lv-LV" sz="1200" b="1" dirty="0">
                    <a:solidFill>
                      <a:srgbClr val="297B4B"/>
                    </a:solidFill>
                    <a:latin typeface="Verdana" panose="020B0604030504040204" pitchFamily="34" charset="0"/>
                  </a:rPr>
                  <a:t>Authenticate yourself </a:t>
                </a:r>
                <a:endParaRPr lang="en-GB" sz="1200" b="1" dirty="0" smtClean="0">
                  <a:solidFill>
                    <a:srgbClr val="297B4B"/>
                  </a:solidFill>
                  <a:latin typeface="Verdana" panose="020B0604030504040204" pitchFamily="34" charset="0"/>
                  <a:ea typeface="Verdana" panose="020B0604030504040204" pitchFamily="34" charset="0"/>
                  <a:cs typeface="Verdana" panose="020B0604030504040204" pitchFamily="34" charset="0"/>
                </a:endParaRPr>
              </a:p>
              <a:p>
                <a:pPr marL="171450" lvl="0" indent="-171450">
                  <a:buFont typeface="Arial" panose="020B0604020202020204" pitchFamily="34" charset="0"/>
                  <a:buChar char="•"/>
                </a:pPr>
                <a:r>
                  <a:rPr lang="lv-LV" sz="1200" dirty="0" smtClean="0">
                    <a:latin typeface="Verdana" panose="020B0604030504040204" pitchFamily="34" charset="0"/>
                  </a:rPr>
                  <a:t>with an eID card and e-signature</a:t>
                </a:r>
              </a:p>
              <a:p>
                <a:pPr marL="171450" lvl="0" indent="-171450">
                  <a:buFont typeface="Arial" panose="020B0604020202020204" pitchFamily="34" charset="0"/>
                  <a:buChar char="•"/>
                </a:pPr>
                <a:r>
                  <a:rPr lang="lv-LV" sz="1200" dirty="0" smtClean="0">
                    <a:latin typeface="Verdana" panose="020B0604030504040204" pitchFamily="34" charset="0"/>
                  </a:rPr>
                  <a:t>or via any Internet banking system</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grpSp>
        <p:sp>
          <p:nvSpPr>
            <p:cNvPr id="64" name="TextBox 63"/>
            <p:cNvSpPr txBox="1"/>
            <p:nvPr/>
          </p:nvSpPr>
          <p:spPr>
            <a:xfrm>
              <a:off x="3195332" y="1801563"/>
              <a:ext cx="349776" cy="276999"/>
            </a:xfrm>
            <a:prstGeom prst="rect">
              <a:avLst/>
            </a:prstGeom>
            <a:noFill/>
          </p:spPr>
          <p:txBody>
            <a:bodyPr wrap="none" rtlCol="0">
              <a:spAutoFit/>
            </a:bodyPr>
            <a:lstStyle/>
            <a:p>
              <a:r>
                <a:rPr lang="lv-LV" sz="1200" b="1" dirty="0" smtClean="0">
                  <a:solidFill>
                    <a:srgbClr val="297B4B"/>
                  </a:solidFill>
                  <a:latin typeface="Verdana" panose="020B0604030504040204" pitchFamily="34" charset="0"/>
                </a:rPr>
                <a:t>2.</a:t>
              </a:r>
              <a:endParaRPr lang="en-GB" sz="1200" b="1" dirty="0">
                <a:solidFill>
                  <a:srgbClr val="297B4B"/>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4"/>
          <p:cNvGrpSpPr/>
          <p:nvPr/>
        </p:nvGrpSpPr>
        <p:grpSpPr>
          <a:xfrm>
            <a:off x="2590800" y="2334044"/>
            <a:ext cx="5486400" cy="504000"/>
            <a:chOff x="3204374" y="2268923"/>
            <a:chExt cx="5486400" cy="504000"/>
          </a:xfrm>
        </p:grpSpPr>
        <p:grpSp>
          <p:nvGrpSpPr>
            <p:cNvPr id="11" name="Group 10"/>
            <p:cNvGrpSpPr/>
            <p:nvPr/>
          </p:nvGrpSpPr>
          <p:grpSpPr>
            <a:xfrm>
              <a:off x="3573177" y="2268923"/>
              <a:ext cx="5117597" cy="504000"/>
              <a:chOff x="3573177" y="2268923"/>
              <a:chExt cx="5117597" cy="504000"/>
            </a:xfrm>
          </p:grpSpPr>
          <p:pic>
            <p:nvPicPr>
              <p:cNvPr id="9228" name="Picture 12" descr="C:\Users\Linda\Desktop\VRAA_ikonas\VRAA_pak_izpilde.png"/>
              <p:cNvPicPr>
                <a:picLocks noChangeAspect="1" noChangeArrowheads="1"/>
              </p:cNvPicPr>
              <p:nvPr/>
            </p:nvPicPr>
            <p:blipFill>
              <a:blip r:embed="rId5" cstate="print"/>
              <a:srcRect/>
              <a:stretch>
                <a:fillRect/>
              </a:stretch>
            </p:blipFill>
            <p:spPr bwMode="auto">
              <a:xfrm>
                <a:off x="3573177" y="2268923"/>
                <a:ext cx="604800" cy="504000"/>
              </a:xfrm>
              <a:prstGeom prst="rect">
                <a:avLst/>
              </a:prstGeom>
              <a:noFill/>
            </p:spPr>
          </p:pic>
          <p:sp>
            <p:nvSpPr>
              <p:cNvPr id="92" name="TextBox 91"/>
              <p:cNvSpPr txBox="1"/>
              <p:nvPr/>
            </p:nvSpPr>
            <p:spPr>
              <a:xfrm>
                <a:off x="4199700" y="2397813"/>
                <a:ext cx="4491074" cy="276999"/>
              </a:xfrm>
              <a:prstGeom prst="rect">
                <a:avLst/>
              </a:prstGeom>
              <a:noFill/>
            </p:spPr>
            <p:txBody>
              <a:bodyPr wrap="square" rtlCol="0">
                <a:spAutoFit/>
              </a:bodyPr>
              <a:lstStyle/>
              <a:p>
                <a:pPr lvl="0"/>
                <a:r>
                  <a:rPr lang="lv-LV" sz="1200" b="1" dirty="0">
                    <a:solidFill>
                      <a:srgbClr val="297B4B"/>
                    </a:solidFill>
                    <a:latin typeface="Verdana" panose="020B0604030504040204" pitchFamily="34" charset="0"/>
                  </a:rPr>
                  <a:t>Carry out the execution of an e-service</a:t>
                </a:r>
              </a:p>
            </p:txBody>
          </p:sp>
        </p:grpSp>
        <p:sp>
          <p:nvSpPr>
            <p:cNvPr id="65" name="TextBox 64"/>
            <p:cNvSpPr txBox="1"/>
            <p:nvPr/>
          </p:nvSpPr>
          <p:spPr>
            <a:xfrm>
              <a:off x="3204374" y="2367035"/>
              <a:ext cx="349776" cy="276999"/>
            </a:xfrm>
            <a:prstGeom prst="rect">
              <a:avLst/>
            </a:prstGeom>
            <a:noFill/>
          </p:spPr>
          <p:txBody>
            <a:bodyPr wrap="none" rtlCol="0">
              <a:spAutoFit/>
            </a:bodyPr>
            <a:lstStyle/>
            <a:p>
              <a:r>
                <a:rPr lang="lv-LV" sz="1200" b="1" dirty="0" smtClean="0">
                  <a:solidFill>
                    <a:srgbClr val="297B4B"/>
                  </a:solidFill>
                  <a:latin typeface="Verdana" panose="020B0604030504040204" pitchFamily="34" charset="0"/>
                </a:rPr>
                <a:t>3.</a:t>
              </a:r>
              <a:endParaRPr lang="en-GB" sz="1200" b="1" dirty="0">
                <a:solidFill>
                  <a:srgbClr val="297B4B"/>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5"/>
          <p:cNvGrpSpPr/>
          <p:nvPr/>
        </p:nvGrpSpPr>
        <p:grpSpPr>
          <a:xfrm>
            <a:off x="2590800" y="2905679"/>
            <a:ext cx="3806026" cy="504000"/>
            <a:chOff x="3204374" y="2832508"/>
            <a:chExt cx="3806026" cy="504000"/>
          </a:xfrm>
        </p:grpSpPr>
        <p:grpSp>
          <p:nvGrpSpPr>
            <p:cNvPr id="12" name="Group 11"/>
            <p:cNvGrpSpPr/>
            <p:nvPr/>
          </p:nvGrpSpPr>
          <p:grpSpPr>
            <a:xfrm>
              <a:off x="3573177" y="2832508"/>
              <a:ext cx="3437223" cy="504000"/>
              <a:chOff x="3573177" y="2832508"/>
              <a:chExt cx="3437223" cy="504000"/>
            </a:xfrm>
          </p:grpSpPr>
          <p:pic>
            <p:nvPicPr>
              <p:cNvPr id="9223" name="Picture 7" descr="G:\VRAA_17102015\VRAA_maksajumi.png"/>
              <p:cNvPicPr>
                <a:picLocks noChangeAspect="1" noChangeArrowheads="1"/>
              </p:cNvPicPr>
              <p:nvPr/>
            </p:nvPicPr>
            <p:blipFill>
              <a:blip r:embed="rId6" cstate="print"/>
              <a:srcRect/>
              <a:stretch>
                <a:fillRect/>
              </a:stretch>
            </p:blipFill>
            <p:spPr bwMode="auto">
              <a:xfrm>
                <a:off x="3573177" y="2832508"/>
                <a:ext cx="604800" cy="504000"/>
              </a:xfrm>
              <a:prstGeom prst="rect">
                <a:avLst/>
              </a:prstGeom>
              <a:noFill/>
            </p:spPr>
          </p:pic>
          <p:sp>
            <p:nvSpPr>
              <p:cNvPr id="93" name="TextBox 92"/>
              <p:cNvSpPr txBox="1"/>
              <p:nvPr/>
            </p:nvSpPr>
            <p:spPr>
              <a:xfrm>
                <a:off x="4199700" y="2961398"/>
                <a:ext cx="2810700" cy="276999"/>
              </a:xfrm>
              <a:prstGeom prst="rect">
                <a:avLst/>
              </a:prstGeom>
              <a:noFill/>
            </p:spPr>
            <p:txBody>
              <a:bodyPr wrap="square" rtlCol="0">
                <a:spAutoFit/>
              </a:bodyPr>
              <a:lstStyle/>
              <a:p>
                <a:pPr lvl="0"/>
                <a:r>
                  <a:rPr lang="lv-LV" sz="1200" dirty="0">
                    <a:latin typeface="Verdana" panose="020B0604030504040204" pitchFamily="34" charset="0"/>
                  </a:rPr>
                  <a:t>If necessary, </a:t>
                </a:r>
                <a:r>
                  <a:rPr lang="lv-LV" sz="1200" b="1" dirty="0">
                    <a:solidFill>
                      <a:srgbClr val="297B4B"/>
                    </a:solidFill>
                    <a:latin typeface="Verdana" panose="020B0604030504040204" pitchFamily="34" charset="0"/>
                  </a:rPr>
                  <a:t>make payment</a:t>
                </a:r>
              </a:p>
            </p:txBody>
          </p:sp>
        </p:grpSp>
        <p:sp>
          <p:nvSpPr>
            <p:cNvPr id="66" name="TextBox 65"/>
            <p:cNvSpPr txBox="1"/>
            <p:nvPr/>
          </p:nvSpPr>
          <p:spPr>
            <a:xfrm>
              <a:off x="3204374" y="2930620"/>
              <a:ext cx="349776" cy="276999"/>
            </a:xfrm>
            <a:prstGeom prst="rect">
              <a:avLst/>
            </a:prstGeom>
            <a:noFill/>
          </p:spPr>
          <p:txBody>
            <a:bodyPr wrap="none" rtlCol="0">
              <a:spAutoFit/>
            </a:bodyPr>
            <a:lstStyle/>
            <a:p>
              <a:r>
                <a:rPr lang="lv-LV" sz="1200" b="1" dirty="0" smtClean="0">
                  <a:solidFill>
                    <a:srgbClr val="297B4B"/>
                  </a:solidFill>
                  <a:latin typeface="Verdana" panose="020B0604030504040204" pitchFamily="34" charset="0"/>
                </a:rPr>
                <a:t>4.</a:t>
              </a:r>
              <a:endParaRPr lang="en-GB" sz="1200" b="1" dirty="0">
                <a:solidFill>
                  <a:srgbClr val="297B4B"/>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Group 6"/>
          <p:cNvGrpSpPr/>
          <p:nvPr/>
        </p:nvGrpSpPr>
        <p:grpSpPr>
          <a:xfrm>
            <a:off x="2590800" y="3477314"/>
            <a:ext cx="5943600" cy="513610"/>
            <a:chOff x="3204374" y="3400034"/>
            <a:chExt cx="5943600" cy="513610"/>
          </a:xfrm>
        </p:grpSpPr>
        <p:grpSp>
          <p:nvGrpSpPr>
            <p:cNvPr id="13" name="Group 12"/>
            <p:cNvGrpSpPr/>
            <p:nvPr/>
          </p:nvGrpSpPr>
          <p:grpSpPr>
            <a:xfrm>
              <a:off x="3573177" y="3400034"/>
              <a:ext cx="5574797" cy="513610"/>
              <a:chOff x="3573177" y="3400034"/>
              <a:chExt cx="5574797" cy="513610"/>
            </a:xfrm>
          </p:grpSpPr>
          <p:pic>
            <p:nvPicPr>
              <p:cNvPr id="9226" name="Picture 10" descr="C:\Users\Linda\Desktop\VRAA_ikonas\VRAA_izpildits_ePak.png"/>
              <p:cNvPicPr>
                <a:picLocks noChangeAspect="1" noChangeArrowheads="1"/>
              </p:cNvPicPr>
              <p:nvPr/>
            </p:nvPicPr>
            <p:blipFill>
              <a:blip r:embed="rId7" cstate="print"/>
              <a:srcRect/>
              <a:stretch>
                <a:fillRect/>
              </a:stretch>
            </p:blipFill>
            <p:spPr bwMode="auto">
              <a:xfrm>
                <a:off x="3573177" y="3400034"/>
                <a:ext cx="604800" cy="504000"/>
              </a:xfrm>
              <a:prstGeom prst="rect">
                <a:avLst/>
              </a:prstGeom>
              <a:noFill/>
            </p:spPr>
          </p:pic>
          <p:sp>
            <p:nvSpPr>
              <p:cNvPr id="94" name="TextBox 93"/>
              <p:cNvSpPr txBox="1"/>
              <p:nvPr/>
            </p:nvSpPr>
            <p:spPr>
              <a:xfrm>
                <a:off x="4199700" y="3451979"/>
                <a:ext cx="4948274" cy="461665"/>
              </a:xfrm>
              <a:prstGeom prst="rect">
                <a:avLst/>
              </a:prstGeom>
              <a:noFill/>
            </p:spPr>
            <p:txBody>
              <a:bodyPr wrap="square" rtlCol="0">
                <a:spAutoFit/>
              </a:bodyPr>
              <a:lstStyle/>
              <a:p>
                <a:pPr lvl="0"/>
                <a:r>
                  <a:rPr lang="lv-LV" sz="1200" b="1" dirty="0">
                    <a:solidFill>
                      <a:srgbClr val="297B4B"/>
                    </a:solidFill>
                    <a:latin typeface="Verdana" panose="020B0604030504040204" pitchFamily="34" charset="0"/>
                  </a:rPr>
                  <a:t>Receive the service </a:t>
                </a:r>
                <a:r>
                  <a:rPr lang="lv-LV" sz="1200" dirty="0" smtClean="0">
                    <a:latin typeface="Verdana" panose="020B0604030504040204" pitchFamily="34" charset="0"/>
                  </a:rPr>
                  <a:t>immediately or later (moreover, they can be in the form of both document and template)</a:t>
                </a:r>
              </a:p>
            </p:txBody>
          </p:sp>
        </p:grpSp>
        <p:sp>
          <p:nvSpPr>
            <p:cNvPr id="79" name="TextBox 78"/>
            <p:cNvSpPr txBox="1"/>
            <p:nvPr/>
          </p:nvSpPr>
          <p:spPr>
            <a:xfrm>
              <a:off x="3204374" y="3498146"/>
              <a:ext cx="349776" cy="276999"/>
            </a:xfrm>
            <a:prstGeom prst="rect">
              <a:avLst/>
            </a:prstGeom>
            <a:noFill/>
          </p:spPr>
          <p:txBody>
            <a:bodyPr wrap="none" rtlCol="0">
              <a:spAutoFit/>
            </a:bodyPr>
            <a:lstStyle/>
            <a:p>
              <a:r>
                <a:rPr lang="lv-LV" sz="1200" b="1" dirty="0" smtClean="0">
                  <a:solidFill>
                    <a:srgbClr val="297B4B"/>
                  </a:solidFill>
                  <a:latin typeface="Verdana" panose="020B0604030504040204" pitchFamily="34" charset="0"/>
                </a:rPr>
                <a:t>5.</a:t>
              </a:r>
              <a:endParaRPr lang="en-GB" sz="1200" b="1" dirty="0">
                <a:solidFill>
                  <a:srgbClr val="297B4B"/>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oup 15"/>
          <p:cNvGrpSpPr/>
          <p:nvPr/>
        </p:nvGrpSpPr>
        <p:grpSpPr>
          <a:xfrm>
            <a:off x="2590800" y="4048950"/>
            <a:ext cx="5105400" cy="698276"/>
            <a:chOff x="3204374" y="3963807"/>
            <a:chExt cx="5105400" cy="698276"/>
          </a:xfrm>
        </p:grpSpPr>
        <p:grpSp>
          <p:nvGrpSpPr>
            <p:cNvPr id="14" name="Group 13"/>
            <p:cNvGrpSpPr/>
            <p:nvPr/>
          </p:nvGrpSpPr>
          <p:grpSpPr>
            <a:xfrm>
              <a:off x="3573177" y="3963807"/>
              <a:ext cx="4736597" cy="698276"/>
              <a:chOff x="3573177" y="3963807"/>
              <a:chExt cx="4736597" cy="698276"/>
            </a:xfrm>
          </p:grpSpPr>
          <p:pic>
            <p:nvPicPr>
              <p:cNvPr id="9225" name="Picture 9" descr="G:\VRAA_17102015\VRAA_pak_izpilde.png"/>
              <p:cNvPicPr>
                <a:picLocks noChangeAspect="1" noChangeArrowheads="1"/>
              </p:cNvPicPr>
              <p:nvPr/>
            </p:nvPicPr>
            <p:blipFill>
              <a:blip r:embed="rId8" cstate="print"/>
              <a:srcRect/>
              <a:stretch>
                <a:fillRect/>
              </a:stretch>
            </p:blipFill>
            <p:spPr bwMode="auto">
              <a:xfrm>
                <a:off x="3573177" y="3963807"/>
                <a:ext cx="604800" cy="504000"/>
              </a:xfrm>
              <a:prstGeom prst="rect">
                <a:avLst/>
              </a:prstGeom>
              <a:noFill/>
            </p:spPr>
          </p:pic>
          <p:sp>
            <p:nvSpPr>
              <p:cNvPr id="95" name="TextBox 94"/>
              <p:cNvSpPr txBox="1"/>
              <p:nvPr/>
            </p:nvSpPr>
            <p:spPr>
              <a:xfrm>
                <a:off x="4199700" y="4015752"/>
                <a:ext cx="4110074" cy="646331"/>
              </a:xfrm>
              <a:prstGeom prst="rect">
                <a:avLst/>
              </a:prstGeom>
              <a:noFill/>
            </p:spPr>
            <p:txBody>
              <a:bodyPr wrap="square" rtlCol="0">
                <a:spAutoFit/>
              </a:bodyPr>
              <a:lstStyle/>
              <a:p>
                <a:pPr lvl="0"/>
                <a:r>
                  <a:rPr lang="lv-LV" sz="1200" b="1" dirty="0">
                    <a:solidFill>
                      <a:srgbClr val="297B4B"/>
                    </a:solidFill>
                    <a:latin typeface="Verdana" panose="020B0604030504040204" pitchFamily="34" charset="0"/>
                  </a:rPr>
                  <a:t>Finish your work or return to the “My working place” section</a:t>
                </a:r>
                <a:r>
                  <a:rPr lang="lv-LV" sz="1200" dirty="0" smtClean="0">
                    <a:latin typeface="Verdana" panose="020B0604030504040204" pitchFamily="34" charset="0"/>
                  </a:rPr>
                  <a:t> to view latest news on your e-services.</a:t>
                </a:r>
              </a:p>
            </p:txBody>
          </p:sp>
        </p:grpSp>
        <p:sp>
          <p:nvSpPr>
            <p:cNvPr id="80" name="TextBox 79"/>
            <p:cNvSpPr txBox="1"/>
            <p:nvPr/>
          </p:nvSpPr>
          <p:spPr>
            <a:xfrm>
              <a:off x="3204374" y="4061919"/>
              <a:ext cx="349776" cy="276999"/>
            </a:xfrm>
            <a:prstGeom prst="rect">
              <a:avLst/>
            </a:prstGeom>
            <a:noFill/>
          </p:spPr>
          <p:txBody>
            <a:bodyPr wrap="none" rtlCol="0">
              <a:spAutoFit/>
            </a:bodyPr>
            <a:lstStyle/>
            <a:p>
              <a:r>
                <a:rPr lang="lv-LV" sz="1200" b="1" dirty="0" smtClean="0">
                  <a:solidFill>
                    <a:srgbClr val="297B4B"/>
                  </a:solidFill>
                  <a:latin typeface="Verdana" panose="020B0604030504040204" pitchFamily="34" charset="0"/>
                </a:rPr>
                <a:t>6.</a:t>
              </a:r>
              <a:endParaRPr lang="en-GB" sz="1200" b="1" dirty="0">
                <a:solidFill>
                  <a:srgbClr val="297B4B"/>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8" name="Title 1"/>
          <p:cNvSpPr txBox="1">
            <a:spLocks/>
          </p:cNvSpPr>
          <p:nvPr/>
        </p:nvSpPr>
        <p:spPr>
          <a:xfrm>
            <a:off x="2590800" y="285750"/>
            <a:ext cx="5943600" cy="777479"/>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How to use e-services?</a:t>
            </a:r>
          </a:p>
        </p:txBody>
      </p:sp>
    </p:spTree>
    <p:extLst>
      <p:ext uri="{BB962C8B-B14F-4D97-AF65-F5344CB8AC3E}">
        <p14:creationId xmlns:p14="http://schemas.microsoft.com/office/powerpoint/2010/main" val="7727034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704" y="1276350"/>
            <a:ext cx="5296897" cy="3241920"/>
          </a:xfrm>
          <a:prstGeom prst="rect">
            <a:avLst/>
          </a:prstGeom>
        </p:spPr>
      </p:pic>
      <p:sp>
        <p:nvSpPr>
          <p:cNvPr id="6" name="Rounded Rectangle 5"/>
          <p:cNvSpPr/>
          <p:nvPr/>
        </p:nvSpPr>
        <p:spPr>
          <a:xfrm>
            <a:off x="6190800" y="1276350"/>
            <a:ext cx="738000" cy="144000"/>
          </a:xfrm>
          <a:prstGeom prst="roundRect">
            <a:avLst>
              <a:gd name="adj" fmla="val 17336"/>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16" name="Straight Arrow Connector 15"/>
          <p:cNvCxnSpPr/>
          <p:nvPr/>
        </p:nvCxnSpPr>
        <p:spPr>
          <a:xfrm>
            <a:off x="6928800" y="1348350"/>
            <a:ext cx="217935"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32556"/>
          <a:stretch/>
        </p:blipFill>
        <p:spPr>
          <a:xfrm>
            <a:off x="7170288" y="1348350"/>
            <a:ext cx="1741417" cy="3028442"/>
          </a:xfrm>
          <a:prstGeom prst="rect">
            <a:avLst/>
          </a:prstGeom>
        </p:spPr>
      </p:pic>
      <p:sp>
        <p:nvSpPr>
          <p:cNvPr id="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27</a:t>
            </a:r>
            <a:endParaRPr lang="en-GB" altLang="en-US" dirty="0" smtClean="0"/>
          </a:p>
        </p:txBody>
      </p:sp>
      <p:sp>
        <p:nvSpPr>
          <p:cNvPr id="8" name="Title 1"/>
          <p:cNvSpPr txBox="1">
            <a:spLocks/>
          </p:cNvSpPr>
          <p:nvPr/>
        </p:nvSpPr>
        <p:spPr>
          <a:xfrm>
            <a:off x="2590800" y="285750"/>
            <a:ext cx="5943600" cy="777479"/>
          </a:xfrm>
          <a:prstGeom prst="rect">
            <a:avLst/>
          </a:prstGeom>
        </p:spPr>
        <p:txBody>
          <a:bodyPr vert="horz" lIns="91440" tIns="45720" rIns="91440" bIns="45720" rtlCol="0" anchor="t">
            <a:noAutofit/>
          </a:bodyPr>
          <a:lstStyle/>
          <a:p>
            <a:pPr lvl="0">
              <a:spcBef>
                <a:spcPct val="0"/>
              </a:spcBef>
              <a:defRPr/>
            </a:pPr>
            <a:r>
              <a:rPr lang="lv-LV" sz="2400" b="1" dirty="0">
                <a:latin typeface="Verdana" panose="020B0604030504040204" pitchFamily="34" charset="0"/>
              </a:rPr>
              <a:t>My working place: all your activities on the portal</a:t>
            </a:r>
            <a:endParaRPr kumimoji="0" lang="en-GB" altLang="en-US" sz="24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74213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3048000"/>
            <a:ext cx="5943600" cy="1504950"/>
          </a:xfrm>
        </p:spPr>
        <p:txBody>
          <a:bodyPr>
            <a:noAutofit/>
          </a:bodyPr>
          <a:lstStyle/>
          <a:p>
            <a:r>
              <a:rPr lang="lv-LV" altLang="en-US" sz="2400" dirty="0" smtClean="0"/>
              <a:t>Authentication</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28</a:t>
            </a:fld>
            <a:endParaRPr lang="en-GB" altLang="en-US"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885950"/>
            <a:ext cx="1296000" cy="1080000"/>
          </a:xfrm>
          <a:prstGeom prst="rect">
            <a:avLst/>
          </a:prstGeom>
        </p:spPr>
      </p:pic>
    </p:spTree>
    <p:extLst>
      <p:ext uri="{BB962C8B-B14F-4D97-AF65-F5344CB8AC3E}">
        <p14:creationId xmlns:p14="http://schemas.microsoft.com/office/powerpoint/2010/main" val="164367595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668689" y="3997701"/>
            <a:ext cx="2412000" cy="555249"/>
          </a:xfrm>
          <a:prstGeom prst="rect">
            <a:avLst/>
          </a:prstGeom>
        </p:spPr>
        <p:txBody>
          <a:bodyPr vert="horz" lIns="0" tIns="45720" rIns="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a:buFont typeface="Arial" panose="020B0604020202020204" pitchFamily="34" charset="0"/>
              <a:buChar char="•"/>
            </a:pPr>
            <a:r>
              <a:rPr lang="lv-LV" sz="1200" dirty="0" smtClean="0"/>
              <a:t>No additional preparation is required.</a:t>
            </a:r>
          </a:p>
          <a:p>
            <a:pPr marL="4763"/>
            <a:endParaRPr lang="en-GB" sz="1400" dirty="0" smtClean="0"/>
          </a:p>
        </p:txBody>
      </p:sp>
      <p:sp>
        <p:nvSpPr>
          <p:cNvPr id="16" name="Content Placeholder 2"/>
          <p:cNvSpPr txBox="1">
            <a:spLocks/>
          </p:cNvSpPr>
          <p:nvPr/>
        </p:nvSpPr>
        <p:spPr>
          <a:xfrm>
            <a:off x="6172200" y="3997701"/>
            <a:ext cx="2412000" cy="555249"/>
          </a:xfrm>
          <a:prstGeom prst="rect">
            <a:avLst/>
          </a:prstGeom>
        </p:spPr>
        <p:txBody>
          <a:bodyPr vert="horz" lIns="0" tIns="45720" rIns="0" bIns="4572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lgn="just">
              <a:buFont typeface="Arial" panose="020B0604020202020204" pitchFamily="34" charset="0"/>
              <a:buChar char="•"/>
            </a:pPr>
            <a:r>
              <a:rPr lang="lv-LV" sz="1200" dirty="0" smtClean="0"/>
              <a:t>One-time preparatory works are required.</a:t>
            </a:r>
          </a:p>
        </p:txBody>
      </p:sp>
      <p:sp>
        <p:nvSpPr>
          <p:cNvPr id="2" name="Title 1"/>
          <p:cNvSpPr>
            <a:spLocks noGrp="1"/>
          </p:cNvSpPr>
          <p:nvPr>
            <p:ph type="title"/>
          </p:nvPr>
        </p:nvSpPr>
        <p:spPr>
          <a:xfrm>
            <a:off x="2590800" y="285750"/>
            <a:ext cx="6096000" cy="777482"/>
          </a:xfrm>
        </p:spPr>
        <p:txBody>
          <a:bodyPr>
            <a:noAutofit/>
          </a:bodyPr>
          <a:lstStyle/>
          <a:p>
            <a:r>
              <a:rPr lang="lv-LV" sz="2400" dirty="0" smtClean="0"/>
              <a:t>How to authenticate yourself for using e-services?</a:t>
            </a:r>
            <a:endParaRPr lang="en-GB" sz="2400" dirty="0"/>
          </a:p>
        </p:txBody>
      </p:sp>
      <p:sp>
        <p:nvSpPr>
          <p:cNvPr id="21" name="Content Placeholder 2"/>
          <p:cNvSpPr txBox="1">
            <a:spLocks/>
          </p:cNvSpPr>
          <p:nvPr/>
        </p:nvSpPr>
        <p:spPr>
          <a:xfrm>
            <a:off x="2590800" y="1276350"/>
            <a:ext cx="6094800" cy="58969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lv-LV" sz="1400" dirty="0" smtClean="0"/>
              <a:t>Choose the most convenient method of authentication </a:t>
            </a:r>
          </a:p>
          <a:p>
            <a:pPr algn="just"/>
            <a:r>
              <a:rPr lang="lv-LV" sz="1400" dirty="0" smtClean="0"/>
              <a:t>(In certain cases only, it is impossible to choose; for instance, the signature collection e-service requires an e-signature)</a:t>
            </a:r>
            <a:endParaRPr lang="en-GB" sz="1400" dirty="0">
              <a:solidFill>
                <a:srgbClr val="FF0000"/>
              </a:solidFill>
            </a:endParaRPr>
          </a:p>
        </p:txBody>
      </p:sp>
      <p:grpSp>
        <p:nvGrpSpPr>
          <p:cNvPr id="10" name="Group 9"/>
          <p:cNvGrpSpPr/>
          <p:nvPr/>
        </p:nvGrpSpPr>
        <p:grpSpPr>
          <a:xfrm>
            <a:off x="6172200" y="2581930"/>
            <a:ext cx="2412000" cy="523220"/>
            <a:chOff x="2102777" y="4087376"/>
            <a:chExt cx="2412000" cy="523220"/>
          </a:xfrm>
        </p:grpSpPr>
        <p:sp>
          <p:nvSpPr>
            <p:cNvPr id="11" name="Rectangle 10"/>
            <p:cNvSpPr/>
            <p:nvPr/>
          </p:nvSpPr>
          <p:spPr>
            <a:xfrm>
              <a:off x="2154266" y="4102765"/>
              <a:ext cx="2309023" cy="492443"/>
            </a:xfrm>
            <a:prstGeom prst="rect">
              <a:avLst/>
            </a:prstGeom>
            <a:ln>
              <a:noFill/>
            </a:ln>
          </p:spPr>
          <p:txBody>
            <a:bodyPr wrap="square">
              <a:spAutoFit/>
            </a:bodyPr>
            <a:lstStyle/>
            <a:p>
              <a:pPr algn="ctr"/>
              <a:r>
                <a:rPr lang="lv-LV" sz="1300" b="1" dirty="0">
                  <a:latin typeface="Verdana" panose="020B0604030504040204" pitchFamily="34" charset="0"/>
                </a:rPr>
                <a:t>With an eID card or</a:t>
              </a:r>
              <a:r>
                <a:t/>
              </a:r>
              <a:br/>
              <a:r>
                <a:rPr lang="lv-LV" sz="1300" b="1" dirty="0">
                  <a:latin typeface="Verdana" panose="020B0604030504040204" pitchFamily="34" charset="0"/>
                </a:rPr>
                <a:t>an e-signature</a:t>
              </a:r>
              <a:endParaRPr lang="en-GB" sz="1300" b="1" dirty="0">
                <a:latin typeface="Verdana" panose="020B0604030504040204" pitchFamily="34" charset="0"/>
                <a:ea typeface="Verdana" panose="020B0604030504040204" pitchFamily="34" charset="0"/>
                <a:cs typeface="Verdana" panose="020B0604030504040204" pitchFamily="34" charset="0"/>
              </a:endParaRPr>
            </a:p>
          </p:txBody>
        </p:sp>
        <p:sp>
          <p:nvSpPr>
            <p:cNvPr id="12" name="Rounded Rectangle 11"/>
            <p:cNvSpPr/>
            <p:nvPr/>
          </p:nvSpPr>
          <p:spPr>
            <a:xfrm>
              <a:off x="2102777" y="4087376"/>
              <a:ext cx="2412000" cy="523220"/>
            </a:xfrm>
            <a:prstGeom prst="roundRect">
              <a:avLst/>
            </a:prstGeom>
            <a:noFill/>
            <a:ln w="15875">
              <a:solidFill>
                <a:srgbClr val="ADDE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2668689" y="2574540"/>
            <a:ext cx="2412000" cy="530610"/>
            <a:chOff x="2102777" y="4073198"/>
            <a:chExt cx="2412000" cy="530610"/>
          </a:xfrm>
        </p:grpSpPr>
        <p:sp>
          <p:nvSpPr>
            <p:cNvPr id="14" name="Rectangle 13"/>
            <p:cNvSpPr/>
            <p:nvPr/>
          </p:nvSpPr>
          <p:spPr>
            <a:xfrm>
              <a:off x="2168498" y="4073198"/>
              <a:ext cx="2309023" cy="292388"/>
            </a:xfrm>
            <a:prstGeom prst="rect">
              <a:avLst/>
            </a:prstGeom>
            <a:ln>
              <a:noFill/>
            </a:ln>
          </p:spPr>
          <p:txBody>
            <a:bodyPr wrap="square">
              <a:spAutoFit/>
            </a:bodyPr>
            <a:lstStyle/>
            <a:p>
              <a:pPr algn="ctr"/>
              <a:r>
                <a:rPr lang="lv-LV" sz="1300" b="1" dirty="0">
                  <a:latin typeface="Verdana" panose="020B0604030504040204" pitchFamily="34" charset="0"/>
                </a:rPr>
                <a:t>Via the Internet banking system</a:t>
              </a:r>
            </a:p>
          </p:txBody>
        </p:sp>
        <p:sp>
          <p:nvSpPr>
            <p:cNvPr id="15" name="Rounded Rectangle 14"/>
            <p:cNvSpPr/>
            <p:nvPr/>
          </p:nvSpPr>
          <p:spPr>
            <a:xfrm>
              <a:off x="2102777" y="4080588"/>
              <a:ext cx="2412000" cy="523220"/>
            </a:xfrm>
            <a:prstGeom prst="roundRect">
              <a:avLst/>
            </a:prstGeom>
            <a:noFill/>
            <a:ln w="15875">
              <a:solidFill>
                <a:srgbClr val="ADDE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4" name="Straight Arrow Connector 3"/>
          <p:cNvCxnSpPr/>
          <p:nvPr/>
        </p:nvCxnSpPr>
        <p:spPr>
          <a:xfrm>
            <a:off x="6172200" y="2038350"/>
            <a:ext cx="468000" cy="468000"/>
          </a:xfrm>
          <a:prstGeom prst="straightConnector1">
            <a:avLst/>
          </a:prstGeom>
          <a:ln w="28575">
            <a:solidFill>
              <a:srgbClr val="ADDE6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612689" y="2038350"/>
            <a:ext cx="468000" cy="468000"/>
          </a:xfrm>
          <a:prstGeom prst="straightConnector1">
            <a:avLst/>
          </a:prstGeom>
          <a:ln w="28575">
            <a:solidFill>
              <a:srgbClr val="ADDE6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836929" y="3178145"/>
            <a:ext cx="1082542" cy="307849"/>
            <a:chOff x="5853079" y="3327355"/>
            <a:chExt cx="1082542" cy="3078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604" y="3327355"/>
              <a:ext cx="509017" cy="30784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3079" y="3327355"/>
              <a:ext cx="509017" cy="307849"/>
            </a:xfrm>
            <a:prstGeom prst="rect">
              <a:avLst/>
            </a:prstGeom>
          </p:spPr>
        </p:pic>
      </p:grpSp>
      <p:grpSp>
        <p:nvGrpSpPr>
          <p:cNvPr id="25" name="Group 24"/>
          <p:cNvGrpSpPr/>
          <p:nvPr/>
        </p:nvGrpSpPr>
        <p:grpSpPr>
          <a:xfrm>
            <a:off x="2792146" y="3178145"/>
            <a:ext cx="2165087" cy="644231"/>
            <a:chOff x="609600" y="2597319"/>
            <a:chExt cx="2165087" cy="644231"/>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3646" y="2597319"/>
              <a:ext cx="509017" cy="30784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7634" y="2933701"/>
              <a:ext cx="509017" cy="307849"/>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89658" y="2933701"/>
              <a:ext cx="509017" cy="307849"/>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5611" y="2933701"/>
              <a:ext cx="509017" cy="307849"/>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5670" y="2597319"/>
              <a:ext cx="509017" cy="307849"/>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1623" y="2597319"/>
              <a:ext cx="509017" cy="307849"/>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600" y="2597319"/>
              <a:ext cx="509017" cy="307849"/>
            </a:xfrm>
            <a:prstGeom prst="rect">
              <a:avLst/>
            </a:prstGeom>
          </p:spPr>
        </p:pic>
      </p:grpSp>
      <p:sp>
        <p:nvSpPr>
          <p:cNvPr id="2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29</a:t>
            </a:r>
            <a:endParaRPr lang="en-GB" altLang="en-US" dirty="0" smtClean="0"/>
          </a:p>
        </p:txBody>
      </p:sp>
    </p:spTree>
    <p:extLst>
      <p:ext uri="{BB962C8B-B14F-4D97-AF65-F5344CB8AC3E}">
        <p14:creationId xmlns:p14="http://schemas.microsoft.com/office/powerpoint/2010/main" val="27846841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81325"/>
            <a:ext cx="5943600" cy="1038225"/>
          </a:xfrm>
        </p:spPr>
        <p:txBody>
          <a:bodyPr>
            <a:normAutofit/>
          </a:bodyPr>
          <a:lstStyle/>
          <a:p>
            <a:r>
              <a:rPr lang="lv-LV" altLang="en-US" sz="2400" dirty="0" err="1" smtClean="0"/>
              <a:t>What</a:t>
            </a:r>
            <a:r>
              <a:rPr lang="lv-LV" altLang="en-US" sz="2400" dirty="0" smtClean="0"/>
              <a:t> </a:t>
            </a:r>
            <a:r>
              <a:rPr lang="lv-LV" altLang="en-US" sz="2400" dirty="0" err="1" smtClean="0"/>
              <a:t>is</a:t>
            </a:r>
            <a:r>
              <a:rPr lang="lv-LV" altLang="en-US" sz="2400" dirty="0" smtClean="0"/>
              <a:t> </a:t>
            </a:r>
            <a:r>
              <a:rPr lang="lv-LV" altLang="en-US" sz="2400" dirty="0" err="1" smtClean="0">
                <a:solidFill>
                  <a:schemeClr val="bg1"/>
                </a:solidFill>
              </a:rPr>
              <a:t>atvija.lv</a:t>
            </a:r>
            <a:r>
              <a:rPr dirty="0" smtClean="0"/>
              <a:t> </a:t>
            </a:r>
            <a:r>
              <a:rPr lang="lv-LV" altLang="en-US" sz="2400" dirty="0" smtClean="0"/>
              <a:t>?</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a:t>
            </a:fld>
            <a:endParaRPr lang="en-GB" altLang="en-US" smtClean="0"/>
          </a:p>
        </p:txBody>
      </p:sp>
      <p:pic>
        <p:nvPicPr>
          <p:cNvPr id="5"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4113475" y="2981325"/>
            <a:ext cx="1425679" cy="571202"/>
          </a:xfrm>
          <a:prstGeom prst="rect">
            <a:avLst/>
          </a:prstGeom>
          <a:no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809750"/>
            <a:ext cx="1327800" cy="1106500"/>
          </a:xfrm>
          <a:prstGeom prst="rect">
            <a:avLst/>
          </a:prstGeom>
        </p:spPr>
      </p:pic>
    </p:spTree>
    <p:extLst>
      <p:ext uri="{BB962C8B-B14F-4D97-AF65-F5344CB8AC3E}">
        <p14:creationId xmlns:p14="http://schemas.microsoft.com/office/powerpoint/2010/main" val="372516131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743200"/>
            <a:ext cx="5943600" cy="571202"/>
          </a:xfrm>
        </p:spPr>
        <p:txBody>
          <a:bodyPr>
            <a:noAutofit/>
          </a:bodyPr>
          <a:lstStyle/>
          <a:p>
            <a:r>
              <a:rPr lang="en-GB" altLang="en-US" sz="2400" dirty="0" smtClean="0"/>
              <a:t>How to prepare for the use of </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30</a:t>
            </a:fld>
            <a:endParaRPr lang="en-GB" altLang="en-US"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504950"/>
            <a:ext cx="1600200" cy="1333500"/>
          </a:xfrm>
          <a:prstGeom prst="rect">
            <a:avLst/>
          </a:prstGeom>
        </p:spPr>
      </p:pic>
      <p:pic>
        <p:nvPicPr>
          <p:cNvPr id="6" name="Picture 5" descr="G:\VRAA_09102015\Vizuālie materiali\Prezentacijas\Ikonas\Latvija_logo_darks.png"/>
          <p:cNvPicPr>
            <a:picLocks noChangeAspect="1" noChangeArrowheads="1"/>
          </p:cNvPicPr>
          <p:nvPr/>
        </p:nvPicPr>
        <p:blipFill>
          <a:blip r:embed="rId4" cstate="print"/>
          <a:srcRect/>
          <a:stretch>
            <a:fillRect/>
          </a:stretch>
        </p:blipFill>
        <p:spPr bwMode="auto">
          <a:xfrm>
            <a:off x="2700007" y="3172123"/>
            <a:ext cx="1425679" cy="571202"/>
          </a:xfrm>
          <a:prstGeom prst="rect">
            <a:avLst/>
          </a:prstGeom>
          <a:noFill/>
        </p:spPr>
      </p:pic>
      <p:sp>
        <p:nvSpPr>
          <p:cNvPr id="2" name="Rectangle 1"/>
          <p:cNvSpPr/>
          <p:nvPr/>
        </p:nvSpPr>
        <p:spPr>
          <a:xfrm>
            <a:off x="2590800" y="3181350"/>
            <a:ext cx="5181600" cy="1477328"/>
          </a:xfrm>
          <a:prstGeom prst="rect">
            <a:avLst/>
          </a:prstGeom>
        </p:spPr>
        <p:txBody>
          <a:bodyPr wrap="square">
            <a:spAutoFit/>
          </a:bodyPr>
          <a:lstStyle/>
          <a:p>
            <a:r>
              <a:rPr lang="lv-LV" altLang="en-US" sz="2400" b="1" dirty="0" smtClean="0">
                <a:latin typeface="Verdana" panose="020B0604030504040204" pitchFamily="34" charset="0"/>
              </a:rPr>
              <a:t>               </a:t>
            </a:r>
            <a:r>
              <a:rPr lang="en-GB" altLang="en-US" sz="2400" b="1" dirty="0" smtClean="0">
                <a:latin typeface="Verdana" panose="020B0604030504040204" pitchFamily="34" charset="0"/>
              </a:rPr>
              <a:t>with</a:t>
            </a:r>
            <a:r>
              <a:rPr lang="lv-LV" altLang="en-US" sz="2400" b="1" dirty="0" smtClean="0">
                <a:latin typeface="Verdana" panose="020B0604030504040204" pitchFamily="34" charset="0"/>
              </a:rPr>
              <a:t> </a:t>
            </a:r>
            <a:r>
              <a:rPr lang="en-GB" altLang="en-US" sz="2400" b="1" dirty="0" smtClean="0">
                <a:latin typeface="Verdana" panose="020B0604030504040204" pitchFamily="34" charset="0"/>
              </a:rPr>
              <a:t>an</a:t>
            </a:r>
            <a:r>
              <a:rPr lang="lv-LV" altLang="en-US" sz="2400" b="1" dirty="0" smtClean="0">
                <a:latin typeface="Verdana" panose="020B0604030504040204" pitchFamily="34" charset="0"/>
              </a:rPr>
              <a:t> </a:t>
            </a:r>
            <a:r>
              <a:rPr lang="en-GB" altLang="en-US" sz="2400" b="1" dirty="0" err="1" smtClean="0">
                <a:latin typeface="Verdana" panose="020B0604030504040204" pitchFamily="34" charset="0"/>
              </a:rPr>
              <a:t>eID</a:t>
            </a:r>
            <a:r>
              <a:rPr lang="lv-LV" altLang="en-US" sz="2400" b="1" dirty="0" smtClean="0">
                <a:latin typeface="Verdana" panose="020B0604030504040204" pitchFamily="34" charset="0"/>
              </a:rPr>
              <a:t> </a:t>
            </a:r>
            <a:r>
              <a:rPr lang="en-GB" altLang="en-US" sz="2400" b="1" dirty="0" smtClean="0">
                <a:latin typeface="Verdana" panose="020B0604030504040204" pitchFamily="34" charset="0"/>
              </a:rPr>
              <a:t>card</a:t>
            </a:r>
            <a:r>
              <a:rPr lang="lv-LV" altLang="en-US" sz="2400" b="1" dirty="0" smtClean="0">
                <a:latin typeface="Verdana" panose="020B0604030504040204" pitchFamily="34" charset="0"/>
              </a:rPr>
              <a:t> </a:t>
            </a:r>
            <a:r>
              <a:rPr lang="en-GB" altLang="en-US" sz="2400" b="1" dirty="0" smtClean="0">
                <a:latin typeface="Verdana" panose="020B0604030504040204" pitchFamily="34" charset="0"/>
              </a:rPr>
              <a:t>and</a:t>
            </a:r>
            <a:r>
              <a:rPr lang="lv-LV" altLang="en-US" sz="2400" b="1" dirty="0" smtClean="0">
                <a:latin typeface="Verdana" panose="020B0604030504040204" pitchFamily="34" charset="0"/>
              </a:rPr>
              <a:t> </a:t>
            </a:r>
            <a:r>
              <a:rPr lang="en-GB" altLang="en-US" sz="2400" b="1" dirty="0" smtClean="0">
                <a:latin typeface="Verdana" panose="020B0604030504040204" pitchFamily="34" charset="0"/>
              </a:rPr>
              <a:t>e-signature</a:t>
            </a:r>
            <a:r>
              <a:rPr lang="lv-LV" altLang="en-US" sz="2400" b="1" dirty="0" smtClean="0">
                <a:latin typeface="Verdana" panose="020B0604030504040204" pitchFamily="34" charset="0"/>
              </a:rPr>
              <a:t>?</a:t>
            </a:r>
            <a:endParaRPr lang="en-GB" sz="2400" b="1" dirty="0">
              <a:latin typeface="Verdana" panose="020B0604030504040204" pitchFamily="34" charset="0"/>
              <a:ea typeface="Verdana" panose="020B0604030504040204" pitchFamily="34" charset="0"/>
              <a:cs typeface="Verdana" panose="020B0604030504040204" pitchFamily="34" charset="0"/>
            </a:endParaRPr>
          </a:p>
          <a:p>
            <a:r>
              <a:rPr dirty="0" smtClean="0"/>
              <a:t/>
            </a:r>
            <a:br>
              <a:rPr dirty="0" smtClean="0"/>
            </a:br>
            <a:endParaRPr lang="en-GB"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2516131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5943600" cy="777482"/>
          </a:xfrm>
        </p:spPr>
        <p:txBody>
          <a:bodyPr>
            <a:noAutofit/>
          </a:bodyPr>
          <a:lstStyle/>
          <a:p>
            <a:r>
              <a:rPr lang="lv-LV" sz="2400" dirty="0" smtClean="0"/>
              <a:t>What is necessary to start the work?</a:t>
            </a:r>
            <a:endParaRPr lang="en-GB" sz="2400" dirty="0"/>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31</a:t>
            </a:fld>
            <a:endParaRPr lang="en-GB" altLang="en-US" dirty="0" smtClean="0"/>
          </a:p>
        </p:txBody>
      </p:sp>
      <p:sp>
        <p:nvSpPr>
          <p:cNvPr id="16" name="Plus 15"/>
          <p:cNvSpPr/>
          <p:nvPr/>
        </p:nvSpPr>
        <p:spPr>
          <a:xfrm>
            <a:off x="4310293" y="1727036"/>
            <a:ext cx="387514" cy="387514"/>
          </a:xfrm>
          <a:prstGeom prst="mathPlus">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ADDE61"/>
              </a:solidFill>
            </a:endParaRPr>
          </a:p>
        </p:txBody>
      </p:sp>
      <p:sp>
        <p:nvSpPr>
          <p:cNvPr id="17" name="Plus 16"/>
          <p:cNvSpPr/>
          <p:nvPr/>
        </p:nvSpPr>
        <p:spPr>
          <a:xfrm>
            <a:off x="6470486" y="1727036"/>
            <a:ext cx="387514" cy="387514"/>
          </a:xfrm>
          <a:prstGeom prst="mathPlus">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ADDE61"/>
              </a:solidFill>
            </a:endParaRPr>
          </a:p>
        </p:txBody>
      </p:sp>
      <p:grpSp>
        <p:nvGrpSpPr>
          <p:cNvPr id="6" name="Group 5"/>
          <p:cNvGrpSpPr/>
          <p:nvPr/>
        </p:nvGrpSpPr>
        <p:grpSpPr>
          <a:xfrm>
            <a:off x="2835467" y="1545113"/>
            <a:ext cx="1071191" cy="1087809"/>
            <a:chOff x="2610205" y="1545113"/>
            <a:chExt cx="1071191" cy="1087809"/>
          </a:xfrm>
        </p:grpSpPr>
        <p:sp>
          <p:nvSpPr>
            <p:cNvPr id="9" name="Title 1"/>
            <p:cNvSpPr txBox="1">
              <a:spLocks/>
            </p:cNvSpPr>
            <p:nvPr/>
          </p:nvSpPr>
          <p:spPr>
            <a:xfrm>
              <a:off x="2621969" y="2345745"/>
              <a:ext cx="1047663" cy="287177"/>
            </a:xfrm>
            <a:prstGeom prst="rect">
              <a:avLst/>
            </a:prstGeom>
          </p:spPr>
          <p:txBody>
            <a:bodyPr vert="horz" lIns="0" tIns="0" rIns="0" bIns="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1200" dirty="0" smtClean="0">
                  <a:solidFill>
                    <a:srgbClr val="297B4B"/>
                  </a:solidFill>
                </a:rPr>
                <a:t>Computer</a:t>
              </a:r>
              <a:endParaRPr lang="en-GB" sz="1200" dirty="0">
                <a:solidFill>
                  <a:srgbClr val="297B4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205" y="1545113"/>
              <a:ext cx="1071191" cy="798037"/>
            </a:xfrm>
            <a:prstGeom prst="rect">
              <a:avLst/>
            </a:prstGeom>
          </p:spPr>
        </p:pic>
      </p:grpSp>
      <p:sp>
        <p:nvSpPr>
          <p:cNvPr id="21" name="Content Placeholder 2"/>
          <p:cNvSpPr txBox="1">
            <a:spLocks/>
          </p:cNvSpPr>
          <p:nvPr/>
        </p:nvSpPr>
        <p:spPr>
          <a:xfrm>
            <a:off x="2435062" y="2965019"/>
            <a:ext cx="1872000" cy="1213979"/>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spcAft>
                <a:spcPts val="600"/>
              </a:spcAft>
            </a:pPr>
            <a:r>
              <a:rPr lang="lv-LV" sz="1200" dirty="0" smtClean="0"/>
              <a:t>Computer with Internet connection</a:t>
            </a:r>
          </a:p>
        </p:txBody>
      </p:sp>
      <p:sp>
        <p:nvSpPr>
          <p:cNvPr id="23" name="Rectangle 22"/>
          <p:cNvSpPr/>
          <p:nvPr/>
        </p:nvSpPr>
        <p:spPr>
          <a:xfrm>
            <a:off x="2322525" y="4289852"/>
            <a:ext cx="2097075" cy="484748"/>
          </a:xfrm>
          <a:prstGeom prst="rect">
            <a:avLst/>
          </a:prstGeom>
        </p:spPr>
        <p:txBody>
          <a:bodyPr wrap="square" lIns="0" tIns="0" rIns="0" bIns="0">
            <a:spAutoFit/>
          </a:bodyPr>
          <a:lstStyle/>
          <a:p>
            <a:pPr marL="4763" algn="ctr">
              <a:spcBef>
                <a:spcPts val="0"/>
              </a:spcBef>
            </a:pPr>
            <a:r>
              <a:rPr lang="lv-LV" sz="1050" dirty="0" smtClean="0">
                <a:latin typeface="Verdana" panose="020B0604030504040204" pitchFamily="34" charset="0"/>
              </a:rPr>
              <a:t>When in library, do not hesitate to ask the librarian for an advice on the use of e-services!</a:t>
            </a:r>
          </a:p>
        </p:txBody>
      </p:sp>
      <p:grpSp>
        <p:nvGrpSpPr>
          <p:cNvPr id="3" name="Group 2"/>
          <p:cNvGrpSpPr/>
          <p:nvPr/>
        </p:nvGrpSpPr>
        <p:grpSpPr>
          <a:xfrm>
            <a:off x="4955015" y="1545113"/>
            <a:ext cx="1138970" cy="1087810"/>
            <a:chOff x="4898465" y="1545113"/>
            <a:chExt cx="1138970" cy="1087810"/>
          </a:xfrm>
        </p:grpSpPr>
        <p:sp>
          <p:nvSpPr>
            <p:cNvPr id="8" name="Title 1"/>
            <p:cNvSpPr txBox="1">
              <a:spLocks/>
            </p:cNvSpPr>
            <p:nvPr/>
          </p:nvSpPr>
          <p:spPr>
            <a:xfrm>
              <a:off x="4898465" y="2345745"/>
              <a:ext cx="1138970" cy="287178"/>
            </a:xfrm>
            <a:prstGeom prst="rect">
              <a:avLst/>
            </a:prstGeom>
          </p:spPr>
          <p:txBody>
            <a:bodyPr vert="horz" lIns="0" tIns="0" rIns="0" bIns="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1200" dirty="0" smtClean="0">
                  <a:solidFill>
                    <a:srgbClr val="297B4B"/>
                  </a:solidFill>
                </a:rPr>
                <a:t>eID card</a:t>
              </a:r>
              <a:endParaRPr lang="en-GB" sz="1200" dirty="0">
                <a:solidFill>
                  <a:srgbClr val="297B4B"/>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355" y="1545113"/>
              <a:ext cx="1071191" cy="798037"/>
            </a:xfrm>
            <a:prstGeom prst="rect">
              <a:avLst/>
            </a:prstGeom>
          </p:spPr>
        </p:pic>
      </p:grpSp>
      <p:sp>
        <p:nvSpPr>
          <p:cNvPr id="24" name="Content Placeholder 2"/>
          <p:cNvSpPr txBox="1">
            <a:spLocks/>
          </p:cNvSpPr>
          <p:nvPr/>
        </p:nvSpPr>
        <p:spPr>
          <a:xfrm>
            <a:off x="4588500" y="2965019"/>
            <a:ext cx="1872000" cy="1344383"/>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spcAft>
                <a:spcPts val="600"/>
              </a:spcAft>
            </a:pPr>
            <a:r>
              <a:rPr lang="lv-LV" sz="1200" dirty="0" smtClean="0"/>
              <a:t>eID card is issued by the OCMA</a:t>
            </a:r>
            <a:endParaRPr lang="en-GB" sz="1200" dirty="0" smtClean="0"/>
          </a:p>
          <a:p>
            <a:pPr algn="ctr">
              <a:spcBef>
                <a:spcPts val="0"/>
              </a:spcBef>
              <a:spcAft>
                <a:spcPts val="600"/>
              </a:spcAft>
            </a:pPr>
            <a:r>
              <a:rPr dirty="0" smtClean="0"/>
              <a:t> </a:t>
            </a:r>
          </a:p>
          <a:p>
            <a:pPr algn="ctr">
              <a:spcBef>
                <a:spcPts val="0"/>
              </a:spcBef>
              <a:spcAft>
                <a:spcPts val="600"/>
              </a:spcAft>
            </a:pPr>
            <a:r>
              <a:rPr lang="lv-LV" sz="1200" dirty="0" smtClean="0"/>
              <a:t>Request an e-signature!</a:t>
            </a:r>
            <a:endParaRPr lang="en-GB" sz="1100" dirty="0"/>
          </a:p>
        </p:txBody>
      </p:sp>
      <p:sp>
        <p:nvSpPr>
          <p:cNvPr id="27" name="Rectangle 26"/>
          <p:cNvSpPr/>
          <p:nvPr/>
        </p:nvSpPr>
        <p:spPr>
          <a:xfrm>
            <a:off x="4588500" y="4289852"/>
            <a:ext cx="1872000" cy="484748"/>
          </a:xfrm>
          <a:prstGeom prst="rect">
            <a:avLst/>
          </a:prstGeom>
        </p:spPr>
        <p:txBody>
          <a:bodyPr lIns="0" tIns="0" rIns="0" bIns="0">
            <a:spAutoFit/>
          </a:bodyPr>
          <a:lstStyle/>
          <a:p>
            <a:pPr algn="ctr"/>
            <a:r>
              <a:rPr lang="lv-LV" sz="1050" dirty="0" smtClean="0">
                <a:latin typeface="Verdana" panose="020B0604030504040204" pitchFamily="34" charset="0"/>
              </a:rPr>
              <a:t>T: 8300</a:t>
            </a:r>
          </a:p>
          <a:p>
            <a:pPr algn="ctr"/>
            <a:r>
              <a:rPr lang="lv-LV" sz="1050" dirty="0">
                <a:latin typeface="Verdana" panose="020B0604030504040204" pitchFamily="34" charset="0"/>
              </a:rPr>
              <a:t>E: eID@pmlp.gov.lv </a:t>
            </a:r>
          </a:p>
          <a:p>
            <a:pPr algn="ctr"/>
            <a:r>
              <a:rPr lang="lv-LV" sz="1050" dirty="0">
                <a:latin typeface="Verdana" panose="020B0604030504040204" pitchFamily="34" charset="0"/>
              </a:rPr>
              <a:t>W: www.pmlp.gov.lv</a:t>
            </a:r>
          </a:p>
        </p:txBody>
      </p:sp>
      <p:grpSp>
        <p:nvGrpSpPr>
          <p:cNvPr id="10" name="Group 9"/>
          <p:cNvGrpSpPr/>
          <p:nvPr/>
        </p:nvGrpSpPr>
        <p:grpSpPr>
          <a:xfrm>
            <a:off x="7164750" y="1579658"/>
            <a:ext cx="1219200" cy="1144492"/>
            <a:chOff x="7180500" y="1579658"/>
            <a:chExt cx="1219200" cy="1144492"/>
          </a:xfrm>
        </p:grpSpPr>
        <p:sp>
          <p:nvSpPr>
            <p:cNvPr id="11" name="Title 1"/>
            <p:cNvSpPr txBox="1">
              <a:spLocks/>
            </p:cNvSpPr>
            <p:nvPr/>
          </p:nvSpPr>
          <p:spPr>
            <a:xfrm>
              <a:off x="7180500" y="2345745"/>
              <a:ext cx="1219200" cy="378405"/>
            </a:xfrm>
            <a:prstGeom prst="rect">
              <a:avLst/>
            </a:prstGeom>
          </p:spPr>
          <p:txBody>
            <a:bodyPr vert="horz" lIns="0" tIns="0" rIns="0" bIns="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1200" dirty="0" smtClean="0">
                  <a:solidFill>
                    <a:srgbClr val="297B4B"/>
                  </a:solidFill>
                </a:rPr>
                <a:t>Smart card reader</a:t>
              </a:r>
              <a:endParaRPr lang="en-GB" sz="1200" dirty="0">
                <a:solidFill>
                  <a:srgbClr val="297B4B"/>
                </a:solidFill>
              </a:endParaRPr>
            </a:p>
          </p:txBody>
        </p:sp>
        <p:pic>
          <p:nvPicPr>
            <p:cNvPr id="12" name="Picture 2" descr="C:\Users\Linda\Desktop\VRAA_dators_un_lastiaj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451100" y="1579658"/>
              <a:ext cx="566839" cy="687292"/>
            </a:xfrm>
            <a:prstGeom prst="rect">
              <a:avLst/>
            </a:prstGeom>
            <a:noFill/>
          </p:spPr>
        </p:pic>
      </p:grpSp>
      <p:sp>
        <p:nvSpPr>
          <p:cNvPr id="25" name="Content Placeholder 2"/>
          <p:cNvSpPr txBox="1">
            <a:spLocks/>
          </p:cNvSpPr>
          <p:nvPr/>
        </p:nvSpPr>
        <p:spPr>
          <a:xfrm>
            <a:off x="6838350" y="2965019"/>
            <a:ext cx="1872000" cy="902131"/>
          </a:xfrm>
          <a:prstGeom prst="rect">
            <a:avLst/>
          </a:prstGeom>
        </p:spPr>
        <p:txBody>
          <a:bodyPr vert="horz" lIns="0" tIns="0" rIns="0" bIns="0" rtlCol="0">
            <a:norm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lv-LV" sz="1200" dirty="0" smtClean="0"/>
              <a:t>You can purchase a card reader at an appliance store</a:t>
            </a:r>
            <a:endParaRPr lang="en-GB" sz="1200" dirty="0"/>
          </a:p>
        </p:txBody>
      </p:sp>
      <p:sp>
        <p:nvSpPr>
          <p:cNvPr id="28" name="Rectangle 27"/>
          <p:cNvSpPr/>
          <p:nvPr/>
        </p:nvSpPr>
        <p:spPr>
          <a:xfrm>
            <a:off x="6629400" y="4289852"/>
            <a:ext cx="2289900" cy="484748"/>
          </a:xfrm>
          <a:prstGeom prst="rect">
            <a:avLst/>
          </a:prstGeom>
        </p:spPr>
        <p:txBody>
          <a:bodyPr wrap="square" lIns="0" tIns="0" rIns="0" bIns="0">
            <a:spAutoFit/>
          </a:bodyPr>
          <a:lstStyle/>
          <a:p>
            <a:pPr marL="4763" algn="ctr">
              <a:spcBef>
                <a:spcPts val="0"/>
              </a:spcBef>
            </a:pPr>
            <a:r>
              <a:rPr lang="lv-LV" sz="1050" dirty="0" smtClean="0">
                <a:latin typeface="Verdana" panose="020B0604030504040204" pitchFamily="34" charset="0"/>
              </a:rPr>
              <a:t>Correspondence with places of trade is available on www.eparaksts.lv in the “eID card” section.</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009691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90800" y="4705350"/>
            <a:ext cx="4648200" cy="253916"/>
          </a:xfrm>
          <a:prstGeom prst="rect">
            <a:avLst/>
          </a:prstGeom>
          <a:noFill/>
        </p:spPr>
        <p:txBody>
          <a:bodyPr wrap="square" rtlCol="0">
            <a:spAutoFit/>
          </a:bodyPr>
          <a:lstStyle/>
          <a:p>
            <a:r>
              <a:rPr lang="de-DE" sz="1050" dirty="0">
                <a:latin typeface="Verdana" panose="020B0604030504040204" pitchFamily="34" charset="0"/>
              </a:rPr>
              <a:t>T: 67018989</a:t>
            </a:r>
            <a:r>
              <a:rPr dirty="0" smtClean="0"/>
              <a:t>  </a:t>
            </a:r>
            <a:r>
              <a:rPr lang="de-DE" sz="1050" dirty="0" smtClean="0">
                <a:latin typeface="Verdana" panose="020B0604030504040204" pitchFamily="34" charset="0"/>
              </a:rPr>
              <a:t>E: eparaksts@eparaksts.lv</a:t>
            </a:r>
            <a:r>
              <a:rPr dirty="0" smtClean="0"/>
              <a:t>  </a:t>
            </a:r>
            <a:r>
              <a:rPr lang="de-DE" sz="1050" dirty="0" smtClean="0">
                <a:latin typeface="Verdana" panose="020B0604030504040204" pitchFamily="34" charset="0"/>
              </a:rPr>
              <a:t>W: www.eparaksts.lv </a:t>
            </a:r>
          </a:p>
        </p:txBody>
      </p:sp>
      <p:sp>
        <p:nvSpPr>
          <p:cNvPr id="6" name="Content Placeholder 5"/>
          <p:cNvSpPr>
            <a:spLocks noGrp="1"/>
          </p:cNvSpPr>
          <p:nvPr>
            <p:ph idx="1"/>
          </p:nvPr>
        </p:nvSpPr>
        <p:spPr>
          <a:xfrm>
            <a:off x="2590800" y="1314453"/>
            <a:ext cx="6248400" cy="489791"/>
          </a:xfrm>
        </p:spPr>
        <p:txBody>
          <a:bodyPr>
            <a:normAutofit lnSpcReduction="10000"/>
          </a:bodyPr>
          <a:lstStyle/>
          <a:p>
            <a:r>
              <a:rPr lang="lv-LV" sz="1400" b="1" dirty="0"/>
              <a:t>Follow the instructions on eparaksts.lv in the “eID card” section</a:t>
            </a:r>
            <a:endParaRPr lang="en-GB" sz="1400" b="1" dirty="0"/>
          </a:p>
        </p:txBody>
      </p:sp>
      <p:grpSp>
        <p:nvGrpSpPr>
          <p:cNvPr id="27" name="Group 26"/>
          <p:cNvGrpSpPr/>
          <p:nvPr/>
        </p:nvGrpSpPr>
        <p:grpSpPr>
          <a:xfrm>
            <a:off x="2676000" y="1959173"/>
            <a:ext cx="5858400" cy="1679377"/>
            <a:chOff x="2523600" y="1959173"/>
            <a:chExt cx="5858400" cy="1679377"/>
          </a:xfrm>
        </p:grpSpPr>
        <p:grpSp>
          <p:nvGrpSpPr>
            <p:cNvPr id="26" name="Group 25"/>
            <p:cNvGrpSpPr/>
            <p:nvPr/>
          </p:nvGrpSpPr>
          <p:grpSpPr>
            <a:xfrm>
              <a:off x="2523600" y="1959173"/>
              <a:ext cx="5858400" cy="502568"/>
              <a:chOff x="2523600" y="1885950"/>
              <a:chExt cx="5858400" cy="502568"/>
            </a:xfrm>
          </p:grpSpPr>
          <p:sp>
            <p:nvSpPr>
              <p:cNvPr id="16" name="Content Placeholder 2"/>
              <p:cNvSpPr txBox="1">
                <a:spLocks/>
              </p:cNvSpPr>
              <p:nvPr/>
            </p:nvSpPr>
            <p:spPr>
              <a:xfrm>
                <a:off x="2904600" y="1885950"/>
                <a:ext cx="5477400" cy="50256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lv-LV" sz="1400" dirty="0" smtClean="0"/>
                  <a:t>Install signing/verification software eParakstītājs 3.0</a:t>
                </a:r>
              </a:p>
            </p:txBody>
          </p:sp>
          <p:sp>
            <p:nvSpPr>
              <p:cNvPr id="17" name="Oval 16"/>
              <p:cNvSpPr/>
              <p:nvPr/>
            </p:nvSpPr>
            <p:spPr>
              <a:xfrm>
                <a:off x="2523600" y="1984834"/>
                <a:ext cx="304800" cy="304800"/>
              </a:xfrm>
              <a:prstGeom prst="ellipse">
                <a:avLst/>
              </a:prstGeom>
              <a:solidFill>
                <a:srgbClr val="ADDE61"/>
              </a:solidFill>
              <a:ln>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latin typeface="Verdana" pitchFamily="34" charset="0"/>
                  </a:rPr>
                  <a:t>1</a:t>
                </a:r>
                <a:endParaRPr lang="en-GB" sz="1600" b="1" dirty="0">
                  <a:latin typeface="Verdana" pitchFamily="34" charset="0"/>
                  <a:ea typeface="Verdana" pitchFamily="34" charset="0"/>
                  <a:cs typeface="Verdana" pitchFamily="34" charset="0"/>
                </a:endParaRPr>
              </a:p>
            </p:txBody>
          </p:sp>
        </p:grpSp>
        <p:grpSp>
          <p:nvGrpSpPr>
            <p:cNvPr id="25" name="Group 24"/>
            <p:cNvGrpSpPr/>
            <p:nvPr/>
          </p:nvGrpSpPr>
          <p:grpSpPr>
            <a:xfrm>
              <a:off x="2523600" y="2742369"/>
              <a:ext cx="5858400" cy="307777"/>
              <a:chOff x="2523600" y="2589198"/>
              <a:chExt cx="5858400" cy="307777"/>
            </a:xfrm>
          </p:grpSpPr>
          <p:sp>
            <p:nvSpPr>
              <p:cNvPr id="18" name="Oval 17"/>
              <p:cNvSpPr/>
              <p:nvPr/>
            </p:nvSpPr>
            <p:spPr>
              <a:xfrm>
                <a:off x="2523600" y="2590686"/>
                <a:ext cx="304800" cy="304800"/>
              </a:xfrm>
              <a:prstGeom prst="ellipse">
                <a:avLst/>
              </a:prstGeom>
              <a:solidFill>
                <a:srgbClr val="ADDE61"/>
              </a:solidFill>
              <a:ln>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latin typeface="Verdana" pitchFamily="34" charset="0"/>
                  </a:rPr>
                  <a:t>2</a:t>
                </a:r>
                <a:endParaRPr lang="en-GB" sz="1600" b="1" dirty="0">
                  <a:latin typeface="Verdana" pitchFamily="34" charset="0"/>
                  <a:ea typeface="Verdana" pitchFamily="34" charset="0"/>
                  <a:cs typeface="Verdana" pitchFamily="34" charset="0"/>
                </a:endParaRPr>
              </a:p>
            </p:txBody>
          </p:sp>
          <p:sp>
            <p:nvSpPr>
              <p:cNvPr id="21" name="Rectangle 20"/>
              <p:cNvSpPr/>
              <p:nvPr/>
            </p:nvSpPr>
            <p:spPr>
              <a:xfrm>
                <a:off x="2904600" y="2589198"/>
                <a:ext cx="5477400" cy="307777"/>
              </a:xfrm>
              <a:prstGeom prst="rect">
                <a:avLst/>
              </a:prstGeom>
            </p:spPr>
            <p:txBody>
              <a:bodyPr wrap="square">
                <a:spAutoFit/>
              </a:bodyPr>
              <a:lstStyle/>
              <a:p>
                <a:pPr algn="just"/>
                <a:r>
                  <a:rPr lang="lv-LV" sz="1400" dirty="0" smtClean="0">
                    <a:latin typeface="Verdana" panose="020B0604030504040204" pitchFamily="34" charset="0"/>
                  </a:rPr>
                  <a:t>Make sure that an e-signature is active and valid</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2523600" y="3330773"/>
              <a:ext cx="5858400" cy="307777"/>
              <a:chOff x="2523600" y="3181350"/>
              <a:chExt cx="5858400" cy="307777"/>
            </a:xfrm>
          </p:grpSpPr>
          <p:sp>
            <p:nvSpPr>
              <p:cNvPr id="19" name="Oval 18"/>
              <p:cNvSpPr/>
              <p:nvPr/>
            </p:nvSpPr>
            <p:spPr>
              <a:xfrm>
                <a:off x="2523600" y="3182838"/>
                <a:ext cx="304800" cy="304800"/>
              </a:xfrm>
              <a:prstGeom prst="ellipse">
                <a:avLst/>
              </a:prstGeom>
              <a:solidFill>
                <a:srgbClr val="ADDE61"/>
              </a:solidFill>
              <a:ln>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latin typeface="Verdana" pitchFamily="34" charset="0"/>
                  </a:rPr>
                  <a:t>3</a:t>
                </a:r>
                <a:endParaRPr lang="en-GB" sz="1600" b="1" dirty="0">
                  <a:latin typeface="Verdana" pitchFamily="34" charset="0"/>
                  <a:ea typeface="Verdana" pitchFamily="34" charset="0"/>
                  <a:cs typeface="Verdana" pitchFamily="34" charset="0"/>
                </a:endParaRPr>
              </a:p>
            </p:txBody>
          </p:sp>
          <p:sp>
            <p:nvSpPr>
              <p:cNvPr id="22" name="Rectangle 21"/>
              <p:cNvSpPr/>
              <p:nvPr/>
            </p:nvSpPr>
            <p:spPr>
              <a:xfrm>
                <a:off x="2904600" y="3181350"/>
                <a:ext cx="5477400" cy="307777"/>
              </a:xfrm>
              <a:prstGeom prst="rect">
                <a:avLst/>
              </a:prstGeom>
            </p:spPr>
            <p:txBody>
              <a:bodyPr wrap="square">
                <a:spAutoFit/>
              </a:bodyPr>
              <a:lstStyle/>
              <a:p>
                <a:pPr algn="just"/>
                <a:r>
                  <a:rPr lang="lv-LV" sz="1400" dirty="0">
                    <a:latin typeface="Verdana" panose="020B0604030504040204" pitchFamily="34" charset="0"/>
                  </a:rPr>
                  <a:t>Prepare your Internet browser for work with an eID card </a:t>
                </a:r>
              </a:p>
            </p:txBody>
          </p:sp>
        </p:grpSp>
      </p:grpSp>
      <p:sp>
        <p:nvSpPr>
          <p:cNvPr id="29" name="Title 28"/>
          <p:cNvSpPr>
            <a:spLocks noGrp="1"/>
          </p:cNvSpPr>
          <p:nvPr>
            <p:ph type="title"/>
          </p:nvPr>
        </p:nvSpPr>
        <p:spPr/>
        <p:txBody>
          <a:bodyPr>
            <a:noAutofit/>
          </a:bodyPr>
          <a:lstStyle/>
          <a:p>
            <a:r>
              <a:rPr lang="lv-LV" sz="2400" dirty="0" smtClean="0"/>
              <a:t>Computer prepared for work with an eID card and e-signature</a:t>
            </a:r>
            <a:endParaRPr lang="en-GB" sz="2400" dirty="0"/>
          </a:p>
        </p:txBody>
      </p:sp>
      <p:sp>
        <p:nvSpPr>
          <p:cNvPr id="20"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32</a:t>
            </a:r>
          </a:p>
        </p:txBody>
      </p:sp>
    </p:spTree>
    <p:extLst>
      <p:ext uri="{BB962C8B-B14F-4D97-AF65-F5344CB8AC3E}">
        <p14:creationId xmlns:p14="http://schemas.microsoft.com/office/powerpoint/2010/main" val="99640445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163200" cy="777482"/>
          </a:xfrm>
        </p:spPr>
        <p:txBody>
          <a:bodyPr>
            <a:noAutofit/>
          </a:bodyPr>
          <a:lstStyle/>
          <a:p>
            <a:r>
              <a:rPr lang="lv-LV" sz="2400" dirty="0"/>
              <a:t>How to make sure that an e-signature is active and valid? </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33</a:t>
            </a:fld>
            <a:endParaRPr lang="en-GB" altLang="en-US" dirty="0" smtClean="0"/>
          </a:p>
        </p:txBody>
      </p:sp>
      <p:sp>
        <p:nvSpPr>
          <p:cNvPr id="55" name="TextBox 54"/>
          <p:cNvSpPr txBox="1"/>
          <p:nvPr/>
        </p:nvSpPr>
        <p:spPr>
          <a:xfrm>
            <a:off x="3000139" y="2605103"/>
            <a:ext cx="4619861" cy="503590"/>
          </a:xfrm>
          <a:prstGeom prst="rect">
            <a:avLst/>
          </a:prstGeom>
          <a:noFill/>
        </p:spPr>
        <p:txBody>
          <a:bodyPr wrap="square" lIns="72000" tIns="36000" rIns="36000" bIns="36000" rtlCol="0">
            <a:spAutoFit/>
          </a:bodyPr>
          <a:lstStyle/>
          <a:p>
            <a:r>
              <a:rPr lang="lv-LV" sz="1400" dirty="0" smtClean="0">
                <a:latin typeface="Verdana" pitchFamily="34" charset="0"/>
              </a:rPr>
              <a:t>Click </a:t>
            </a:r>
            <a:r>
              <a:rPr lang="lv-LV" sz="1400" b="1" dirty="0" smtClean="0">
                <a:latin typeface="Verdana" pitchFamily="34" charset="0"/>
              </a:rPr>
              <a:t>Rīki (Tools) </a:t>
            </a:r>
            <a:r>
              <a:rPr lang="lv-LV" sz="1400" b="1" dirty="0" smtClean="0">
                <a:latin typeface="Verdana" pitchFamily="34" charset="0"/>
                <a:sym typeface="Wingdings" panose="05000000000000000000" pitchFamily="2" charset="2"/>
              </a:rPr>
              <a:t></a:t>
            </a:r>
            <a:r>
              <a:rPr lang="lv-LV" sz="1400" b="1" dirty="0" smtClean="0">
                <a:latin typeface="Verdana" pitchFamily="34" charset="0"/>
              </a:rPr>
              <a:t> Sertifikāti (Certificates) </a:t>
            </a:r>
            <a:r>
              <a:rPr lang="lv-LV" sz="1400" dirty="0" smtClean="0">
                <a:latin typeface="Verdana" pitchFamily="34" charset="0"/>
              </a:rPr>
              <a:t>(information will be shown in the window)</a:t>
            </a:r>
            <a:endParaRPr lang="en-GB" sz="1400" b="1" dirty="0">
              <a:latin typeface="Verdana" pitchFamily="34" charset="0"/>
              <a:ea typeface="Verdana" pitchFamily="34" charset="0"/>
              <a:cs typeface="Verdana" pitchFamily="34" charset="0"/>
            </a:endParaRPr>
          </a:p>
        </p:txBody>
      </p:sp>
      <p:sp>
        <p:nvSpPr>
          <p:cNvPr id="62" name="Rectangle 61"/>
          <p:cNvSpPr/>
          <p:nvPr/>
        </p:nvSpPr>
        <p:spPr>
          <a:xfrm>
            <a:off x="2619139" y="3542316"/>
            <a:ext cx="5839061" cy="1064495"/>
          </a:xfrm>
          <a:prstGeom prst="rect">
            <a:avLst/>
          </a:prstGeom>
          <a:ln w="19050">
            <a:solidFill>
              <a:srgbClr val="ADDE61"/>
            </a:solidFill>
          </a:ln>
        </p:spPr>
        <p:txBody>
          <a:bodyPr wrap="square" lIns="108000" tIns="108000" rIns="108000" bIns="108000" anchor="ctr">
            <a:spAutoFit/>
          </a:bodyPr>
          <a:lstStyle/>
          <a:p>
            <a:pPr algn="just">
              <a:spcAft>
                <a:spcPts val="600"/>
              </a:spcAft>
            </a:pPr>
            <a:r>
              <a:rPr lang="lv-LV" sz="1400" b="1" dirty="0" smtClean="0">
                <a:solidFill>
                  <a:srgbClr val="ADDE61"/>
                </a:solidFill>
                <a:latin typeface="Verdana" pitchFamily="34" charset="0"/>
              </a:rPr>
              <a:t>Attention! </a:t>
            </a:r>
          </a:p>
          <a:p>
            <a:pPr marL="182563" indent="-182563" algn="just">
              <a:buFont typeface="Arial" panose="020B0604020202020204" pitchFamily="34" charset="0"/>
              <a:buChar char="•"/>
            </a:pPr>
            <a:r>
              <a:rPr lang="lv-LV" sz="1200" dirty="0" smtClean="0">
                <a:latin typeface="Verdana" pitchFamily="34" charset="0"/>
              </a:rPr>
              <a:t>An e-signature is activated within 24 hours after receiving the card.</a:t>
            </a:r>
          </a:p>
          <a:p>
            <a:pPr marL="182563" indent="-182563" algn="just">
              <a:buFont typeface="Arial" panose="020B0604020202020204" pitchFamily="34" charset="0"/>
              <a:buChar char="•"/>
            </a:pPr>
            <a:r>
              <a:rPr lang="lv-LV" sz="1200" dirty="0" smtClean="0">
                <a:latin typeface="Verdana" pitchFamily="34" charset="0"/>
              </a:rPr>
              <a:t>Also, in the event a new PIN envelope is prepared at the OCMA division, 24 hours must elapse before an e-signature becomes active.</a:t>
            </a:r>
            <a:endParaRPr lang="en-GB" sz="1200" b="1" dirty="0" smtClean="0">
              <a:solidFill>
                <a:srgbClr val="FF0000"/>
              </a:solidFill>
              <a:latin typeface="Verdana" pitchFamily="34" charset="0"/>
              <a:ea typeface="Verdana" pitchFamily="34" charset="0"/>
              <a:cs typeface="Verdana" pitchFamily="34" charset="0"/>
            </a:endParaRPr>
          </a:p>
        </p:txBody>
      </p:sp>
      <p:sp>
        <p:nvSpPr>
          <p:cNvPr id="3" name="Rectangle 2"/>
          <p:cNvSpPr/>
          <p:nvPr/>
        </p:nvSpPr>
        <p:spPr>
          <a:xfrm>
            <a:off x="3000139" y="1655863"/>
            <a:ext cx="2800767" cy="307777"/>
          </a:xfrm>
          <a:prstGeom prst="rect">
            <a:avLst/>
          </a:prstGeom>
        </p:spPr>
        <p:txBody>
          <a:bodyPr wrap="none">
            <a:spAutoFit/>
          </a:bodyPr>
          <a:lstStyle/>
          <a:p>
            <a:r>
              <a:rPr lang="lv-LV" sz="1400" dirty="0">
                <a:latin typeface="Verdana" pitchFamily="34" charset="0"/>
              </a:rPr>
              <a:t>Place your card in the reader</a:t>
            </a:r>
          </a:p>
        </p:txBody>
      </p:sp>
      <p:sp>
        <p:nvSpPr>
          <p:cNvPr id="4" name="Rectangle 3"/>
          <p:cNvSpPr/>
          <p:nvPr/>
        </p:nvSpPr>
        <p:spPr>
          <a:xfrm>
            <a:off x="3000139" y="2180925"/>
            <a:ext cx="2432076" cy="307777"/>
          </a:xfrm>
          <a:prstGeom prst="rect">
            <a:avLst/>
          </a:prstGeom>
        </p:spPr>
        <p:txBody>
          <a:bodyPr wrap="none">
            <a:spAutoFit/>
          </a:bodyPr>
          <a:lstStyle/>
          <a:p>
            <a:r>
              <a:rPr lang="lv-LV" sz="1400" dirty="0">
                <a:latin typeface="Verdana" pitchFamily="34" charset="0"/>
              </a:rPr>
              <a:t>Open </a:t>
            </a:r>
            <a:r>
              <a:rPr lang="lv-LV" sz="1400" b="1" dirty="0">
                <a:latin typeface="Verdana" pitchFamily="34" charset="0"/>
              </a:rPr>
              <a:t>eParakstītājs 3.0</a:t>
            </a:r>
          </a:p>
        </p:txBody>
      </p:sp>
      <p:sp>
        <p:nvSpPr>
          <p:cNvPr id="11" name="Oval 10"/>
          <p:cNvSpPr/>
          <p:nvPr/>
        </p:nvSpPr>
        <p:spPr>
          <a:xfrm>
            <a:off x="2619139" y="1658840"/>
            <a:ext cx="304800" cy="304800"/>
          </a:xfrm>
          <a:prstGeom prst="ellipse">
            <a:avLst/>
          </a:prstGeom>
          <a:solidFill>
            <a:srgbClr val="ADDE61"/>
          </a:solidFill>
          <a:ln>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latin typeface="Verdana" pitchFamily="34" charset="0"/>
              </a:rPr>
              <a:t>1</a:t>
            </a:r>
            <a:endParaRPr lang="en-GB" sz="1600" b="1" dirty="0">
              <a:latin typeface="Verdana" pitchFamily="34" charset="0"/>
              <a:ea typeface="Verdana" pitchFamily="34" charset="0"/>
              <a:cs typeface="Verdana" pitchFamily="34" charset="0"/>
            </a:endParaRPr>
          </a:p>
        </p:txBody>
      </p:sp>
      <p:sp>
        <p:nvSpPr>
          <p:cNvPr id="12" name="Oval 11"/>
          <p:cNvSpPr/>
          <p:nvPr/>
        </p:nvSpPr>
        <p:spPr>
          <a:xfrm>
            <a:off x="2619139" y="2180925"/>
            <a:ext cx="304800" cy="304800"/>
          </a:xfrm>
          <a:prstGeom prst="ellipse">
            <a:avLst/>
          </a:prstGeom>
          <a:solidFill>
            <a:srgbClr val="ADDE61"/>
          </a:solidFill>
          <a:ln>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latin typeface="Verdana" pitchFamily="34" charset="0"/>
              </a:rPr>
              <a:t>2</a:t>
            </a:r>
            <a:endParaRPr lang="en-GB" sz="1600" b="1" dirty="0">
              <a:latin typeface="Verdana" pitchFamily="34" charset="0"/>
              <a:ea typeface="Verdana" pitchFamily="34" charset="0"/>
              <a:cs typeface="Verdana" pitchFamily="34" charset="0"/>
            </a:endParaRPr>
          </a:p>
        </p:txBody>
      </p:sp>
      <p:sp>
        <p:nvSpPr>
          <p:cNvPr id="13" name="Oval 12"/>
          <p:cNvSpPr/>
          <p:nvPr/>
        </p:nvSpPr>
        <p:spPr>
          <a:xfrm>
            <a:off x="2619139" y="2704498"/>
            <a:ext cx="304800" cy="304800"/>
          </a:xfrm>
          <a:prstGeom prst="ellipse">
            <a:avLst/>
          </a:prstGeom>
          <a:solidFill>
            <a:srgbClr val="ADDE61"/>
          </a:solidFill>
          <a:ln>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dirty="0" smtClean="0">
                <a:latin typeface="Verdana" pitchFamily="34" charset="0"/>
              </a:rPr>
              <a:t>3</a:t>
            </a:r>
            <a:endParaRPr lang="en-GB" sz="16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79729170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oAutofit/>
          </a:bodyPr>
          <a:lstStyle/>
          <a:p>
            <a:r>
              <a:rPr lang="lv-LV" sz="2400" dirty="0" smtClean="0"/>
              <a:t>Make sure you are ready!</a:t>
            </a:r>
            <a:endParaRPr lang="en-GB" sz="2400" dirty="0"/>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34</a:t>
            </a:fld>
            <a:endParaRPr lang="en-GB" altLang="en-US" dirty="0" smtClean="0"/>
          </a:p>
        </p:txBody>
      </p:sp>
      <p:pic>
        <p:nvPicPr>
          <p:cNvPr id="38" name="Picture 8" descr="C:\Users\Linda\Desktop\VRAA_ikonas\VRAA_check.png"/>
          <p:cNvPicPr>
            <a:picLocks noChangeAspect="1" noChangeArrowheads="1"/>
          </p:cNvPicPr>
          <p:nvPr/>
        </p:nvPicPr>
        <p:blipFill>
          <a:blip r:embed="rId3" cstate="print"/>
          <a:srcRect/>
          <a:stretch>
            <a:fillRect/>
          </a:stretch>
        </p:blipFill>
        <p:spPr bwMode="auto">
          <a:xfrm>
            <a:off x="2667000" y="1312055"/>
            <a:ext cx="304800" cy="254000"/>
          </a:xfrm>
          <a:prstGeom prst="rect">
            <a:avLst/>
          </a:prstGeom>
          <a:noFill/>
        </p:spPr>
      </p:pic>
      <p:sp>
        <p:nvSpPr>
          <p:cNvPr id="39" name="TextBox 38"/>
          <p:cNvSpPr txBox="1"/>
          <p:nvPr/>
        </p:nvSpPr>
        <p:spPr>
          <a:xfrm>
            <a:off x="3124200" y="1331333"/>
            <a:ext cx="3962400" cy="215444"/>
          </a:xfrm>
          <a:prstGeom prst="rect">
            <a:avLst/>
          </a:prstGeom>
          <a:noFill/>
        </p:spPr>
        <p:txBody>
          <a:bodyPr wrap="square" lIns="0" tIns="0" rIns="0" bIns="0" rtlCol="0">
            <a:spAutoFit/>
          </a:bodyPr>
          <a:lstStyle/>
          <a:p>
            <a:r>
              <a:rPr lang="lv-LV" sz="1400" dirty="0" smtClean="0">
                <a:latin typeface="Verdana" pitchFamily="34" charset="0"/>
              </a:rPr>
              <a:t>Your computer has Internet connection</a:t>
            </a:r>
            <a:endParaRPr lang="en-GB" sz="1400" dirty="0">
              <a:latin typeface="Verdana" pitchFamily="34" charset="0"/>
              <a:ea typeface="Verdana" pitchFamily="34" charset="0"/>
              <a:cs typeface="Verdana" pitchFamily="34" charset="0"/>
            </a:endParaRPr>
          </a:p>
        </p:txBody>
      </p:sp>
      <p:pic>
        <p:nvPicPr>
          <p:cNvPr id="41" name="Picture 8" descr="C:\Users\Linda\Desktop\VRAA_ikonas\VRAA_check.png"/>
          <p:cNvPicPr>
            <a:picLocks noChangeAspect="1" noChangeArrowheads="1"/>
          </p:cNvPicPr>
          <p:nvPr/>
        </p:nvPicPr>
        <p:blipFill>
          <a:blip r:embed="rId3" cstate="print"/>
          <a:srcRect/>
          <a:stretch>
            <a:fillRect/>
          </a:stretch>
        </p:blipFill>
        <p:spPr bwMode="auto">
          <a:xfrm>
            <a:off x="2667000" y="1884268"/>
            <a:ext cx="304800" cy="254000"/>
          </a:xfrm>
          <a:prstGeom prst="rect">
            <a:avLst/>
          </a:prstGeom>
          <a:noFill/>
        </p:spPr>
      </p:pic>
      <p:sp>
        <p:nvSpPr>
          <p:cNvPr id="42" name="TextBox 41"/>
          <p:cNvSpPr txBox="1"/>
          <p:nvPr/>
        </p:nvSpPr>
        <p:spPr>
          <a:xfrm>
            <a:off x="3124200" y="1903546"/>
            <a:ext cx="2819400" cy="215444"/>
          </a:xfrm>
          <a:prstGeom prst="rect">
            <a:avLst/>
          </a:prstGeom>
          <a:noFill/>
        </p:spPr>
        <p:txBody>
          <a:bodyPr wrap="square" lIns="0" tIns="0" rIns="0" bIns="0" rtlCol="0">
            <a:spAutoFit/>
          </a:bodyPr>
          <a:lstStyle/>
          <a:p>
            <a:r>
              <a:rPr lang="lv-LV" sz="1400" dirty="0" smtClean="0">
                <a:latin typeface="Verdana" pitchFamily="34" charset="0"/>
              </a:rPr>
              <a:t>You have a smart card reader</a:t>
            </a:r>
            <a:endParaRPr lang="en-GB" sz="1400" dirty="0">
              <a:latin typeface="Verdana" pitchFamily="34" charset="0"/>
              <a:ea typeface="Verdana" pitchFamily="34" charset="0"/>
              <a:cs typeface="Verdana" pitchFamily="34" charset="0"/>
            </a:endParaRPr>
          </a:p>
        </p:txBody>
      </p:sp>
      <p:pic>
        <p:nvPicPr>
          <p:cNvPr id="43" name="Picture 8" descr="C:\Users\Linda\Desktop\VRAA_ikonas\VRAA_check.png"/>
          <p:cNvPicPr>
            <a:picLocks noChangeAspect="1" noChangeArrowheads="1"/>
          </p:cNvPicPr>
          <p:nvPr/>
        </p:nvPicPr>
        <p:blipFill>
          <a:blip r:embed="rId3" cstate="print"/>
          <a:srcRect/>
          <a:stretch>
            <a:fillRect/>
          </a:stretch>
        </p:blipFill>
        <p:spPr bwMode="auto">
          <a:xfrm>
            <a:off x="2667000" y="2456481"/>
            <a:ext cx="304800" cy="254000"/>
          </a:xfrm>
          <a:prstGeom prst="rect">
            <a:avLst/>
          </a:prstGeom>
          <a:noFill/>
        </p:spPr>
      </p:pic>
      <p:sp>
        <p:nvSpPr>
          <p:cNvPr id="44" name="TextBox 43"/>
          <p:cNvSpPr txBox="1"/>
          <p:nvPr/>
        </p:nvSpPr>
        <p:spPr>
          <a:xfrm>
            <a:off x="3124200" y="2368037"/>
            <a:ext cx="4724400" cy="430887"/>
          </a:xfrm>
          <a:prstGeom prst="rect">
            <a:avLst/>
          </a:prstGeom>
          <a:noFill/>
        </p:spPr>
        <p:txBody>
          <a:bodyPr wrap="square" lIns="0" tIns="0" rIns="0" bIns="0" rtlCol="0" anchor="ctr">
            <a:spAutoFit/>
          </a:bodyPr>
          <a:lstStyle/>
          <a:p>
            <a:r>
              <a:rPr lang="lv-LV" sz="1400" dirty="0" smtClean="0">
                <a:latin typeface="Verdana" pitchFamily="34" charset="0"/>
              </a:rPr>
              <a:t>Your computer is ready for work with an e-signature and eID card</a:t>
            </a:r>
            <a:endParaRPr lang="en-GB" sz="1400" dirty="0">
              <a:latin typeface="Verdana" pitchFamily="34" charset="0"/>
              <a:ea typeface="Verdana" pitchFamily="34" charset="0"/>
              <a:cs typeface="Verdana" pitchFamily="34" charset="0"/>
            </a:endParaRPr>
          </a:p>
        </p:txBody>
      </p:sp>
      <p:pic>
        <p:nvPicPr>
          <p:cNvPr id="45" name="Picture 8" descr="C:\Users\Linda\Desktop\VRAA_ikonas\VRAA_check.png"/>
          <p:cNvPicPr>
            <a:picLocks noChangeAspect="1" noChangeArrowheads="1"/>
          </p:cNvPicPr>
          <p:nvPr/>
        </p:nvPicPr>
        <p:blipFill>
          <a:blip r:embed="rId3" cstate="print"/>
          <a:srcRect/>
          <a:stretch>
            <a:fillRect/>
          </a:stretch>
        </p:blipFill>
        <p:spPr bwMode="auto">
          <a:xfrm>
            <a:off x="2667000" y="3028694"/>
            <a:ext cx="304800" cy="254000"/>
          </a:xfrm>
          <a:prstGeom prst="rect">
            <a:avLst/>
          </a:prstGeom>
          <a:noFill/>
        </p:spPr>
      </p:pic>
      <p:sp>
        <p:nvSpPr>
          <p:cNvPr id="46" name="TextBox 45"/>
          <p:cNvSpPr txBox="1"/>
          <p:nvPr/>
        </p:nvSpPr>
        <p:spPr>
          <a:xfrm>
            <a:off x="3124200" y="2940250"/>
            <a:ext cx="4572000" cy="430887"/>
          </a:xfrm>
          <a:prstGeom prst="rect">
            <a:avLst/>
          </a:prstGeom>
          <a:noFill/>
        </p:spPr>
        <p:txBody>
          <a:bodyPr wrap="square" lIns="0" tIns="0" rIns="0" bIns="0" rtlCol="0">
            <a:spAutoFit/>
          </a:bodyPr>
          <a:lstStyle/>
          <a:p>
            <a:r>
              <a:rPr lang="lv-LV" sz="1400" dirty="0" smtClean="0">
                <a:latin typeface="Verdana" pitchFamily="34" charset="0"/>
              </a:rPr>
              <a:t>Your eID card has active e-signing certificates and you remember your PIN codes</a:t>
            </a:r>
            <a:endParaRPr lang="en-GB" sz="1400" dirty="0">
              <a:latin typeface="Verdana" pitchFamily="34" charset="0"/>
              <a:ea typeface="Verdana" pitchFamily="34" charset="0"/>
              <a:cs typeface="Verdana" pitchFamily="34" charset="0"/>
            </a:endParaRPr>
          </a:p>
        </p:txBody>
      </p:sp>
      <p:pic>
        <p:nvPicPr>
          <p:cNvPr id="47" name="Picture 8" descr="C:\Users\Linda\Desktop\VRAA_ikonas\VRAA_check.png"/>
          <p:cNvPicPr>
            <a:picLocks noChangeAspect="1" noChangeArrowheads="1"/>
          </p:cNvPicPr>
          <p:nvPr/>
        </p:nvPicPr>
        <p:blipFill>
          <a:blip r:embed="rId3" cstate="print"/>
          <a:srcRect/>
          <a:stretch>
            <a:fillRect/>
          </a:stretch>
        </p:blipFill>
        <p:spPr bwMode="auto">
          <a:xfrm>
            <a:off x="2667000" y="3600906"/>
            <a:ext cx="304800" cy="254000"/>
          </a:xfrm>
          <a:prstGeom prst="rect">
            <a:avLst/>
          </a:prstGeom>
          <a:noFill/>
        </p:spPr>
      </p:pic>
      <p:sp>
        <p:nvSpPr>
          <p:cNvPr id="54" name="TextBox 53"/>
          <p:cNvSpPr txBox="1"/>
          <p:nvPr/>
        </p:nvSpPr>
        <p:spPr>
          <a:xfrm>
            <a:off x="3124200" y="3512462"/>
            <a:ext cx="4038600" cy="430887"/>
          </a:xfrm>
          <a:prstGeom prst="rect">
            <a:avLst/>
          </a:prstGeom>
          <a:noFill/>
        </p:spPr>
        <p:txBody>
          <a:bodyPr wrap="square" lIns="0" tIns="0" rIns="0" bIns="0" rtlCol="0">
            <a:spAutoFit/>
          </a:bodyPr>
          <a:lstStyle/>
          <a:p>
            <a:r>
              <a:rPr lang="lv-LV" sz="1400" dirty="0" smtClean="0">
                <a:latin typeface="Verdana" pitchFamily="34" charset="0"/>
              </a:rPr>
              <a:t>Your Internet browser is ready for work with an eID card</a:t>
            </a:r>
            <a:endParaRPr lang="en-GB" sz="1400" dirty="0">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00" y="2571750"/>
            <a:ext cx="2520000" cy="2520000"/>
          </a:xfrm>
          <a:prstGeom prst="rect">
            <a:avLst/>
          </a:prstGeom>
        </p:spPr>
      </p:pic>
    </p:spTree>
    <p:extLst>
      <p:ext uri="{BB962C8B-B14F-4D97-AF65-F5344CB8AC3E}">
        <p14:creationId xmlns:p14="http://schemas.microsoft.com/office/powerpoint/2010/main" val="322009691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90800" y="1885950"/>
            <a:ext cx="6044952" cy="3047304"/>
            <a:chOff x="2438400" y="1885950"/>
            <a:chExt cx="6044952" cy="3047304"/>
          </a:xfrm>
        </p:grpSpPr>
        <p:sp>
          <p:nvSpPr>
            <p:cNvPr id="14" name="Content Placeholder 7"/>
            <p:cNvSpPr txBox="1">
              <a:spLocks/>
            </p:cNvSpPr>
            <p:nvPr/>
          </p:nvSpPr>
          <p:spPr>
            <a:xfrm>
              <a:off x="5603352" y="3302754"/>
              <a:ext cx="2880000" cy="16305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Aft>
                  <a:spcPts val="600"/>
                </a:spcAft>
                <a:buClrTx/>
                <a:buSzTx/>
                <a:buFont typeface="Arial" pitchFamily="34" charset="0"/>
                <a:buNone/>
                <a:tabLst/>
                <a:defRPr/>
              </a:pPr>
              <a:r>
                <a:rPr kumimoji="0" lang="lv-LV" sz="1200" i="0" u="none" strike="noStrike" kern="1200" cap="none" spc="0" normalizeH="0" baseline="0" noProof="0" dirty="0" smtClean="0">
                  <a:ln>
                    <a:noFill/>
                  </a:ln>
                  <a:effectLst/>
                  <a:uLnTx/>
                  <a:uFillTx/>
                  <a:latin typeface="Verdana" panose="020B0604030504040204" pitchFamily="34" charset="0"/>
                </a:rPr>
                <a:t>If you cannot authenticate yourself</a:t>
              </a:r>
              <a:r>
                <a:rPr kumimoji="0" lang="lv-LV" sz="1200" i="0" u="none" strike="noStrike" kern="1200" cap="none" spc="0" normalizeH="0" noProof="0" dirty="0" smtClean="0">
                  <a:ln>
                    <a:noFill/>
                  </a:ln>
                  <a:effectLst/>
                  <a:uLnTx/>
                  <a:uFillTx/>
                  <a:latin typeface="Verdana" panose="020B0604030504040204" pitchFamily="34" charset="0"/>
                </a:rPr>
                <a:t> or sign with an e-signature on the portal Latvija.lv, contact the support service:</a:t>
              </a:r>
            </a:p>
            <a:p>
              <a:pPr marL="0" marR="0" lvl="0" indent="0" algn="just" defTabSz="914400" rtl="0" eaLnBrk="1" fontAlgn="auto" latinLnBrk="0" hangingPunct="1">
                <a:lnSpc>
                  <a:spcPct val="100000"/>
                </a:lnSpc>
                <a:spcAft>
                  <a:spcPts val="0"/>
                </a:spcAft>
                <a:buClrTx/>
                <a:buSzTx/>
                <a:buFont typeface="Arial" pitchFamily="34" charset="0"/>
                <a:buNone/>
                <a:tabLst/>
                <a:defRPr/>
              </a:pPr>
              <a:r>
                <a:rPr lang="lv-LV" sz="1200" dirty="0" smtClean="0">
                  <a:latin typeface="Verdana" panose="020B0604030504040204" pitchFamily="34" charset="0"/>
                </a:rPr>
                <a:t>T: 67018989</a:t>
              </a:r>
            </a:p>
            <a:p>
              <a:pPr marL="0" marR="0" lvl="0" indent="0" algn="just" defTabSz="914400" rtl="0" eaLnBrk="1" fontAlgn="auto" latinLnBrk="0" hangingPunct="1">
                <a:lnSpc>
                  <a:spcPct val="100000"/>
                </a:lnSpc>
                <a:spcAft>
                  <a:spcPts val="0"/>
                </a:spcAft>
                <a:buClrTx/>
                <a:buSzTx/>
                <a:buFont typeface="Arial" pitchFamily="34" charset="0"/>
                <a:buNone/>
                <a:tabLst/>
                <a:defRPr/>
              </a:pPr>
              <a:r>
                <a:rPr kumimoji="0" lang="lv-LV" sz="1200" i="0" u="none" strike="noStrike" kern="1200" cap="none" spc="0" normalizeH="0" noProof="0" dirty="0" smtClean="0">
                  <a:ln>
                    <a:noFill/>
                  </a:ln>
                  <a:effectLst/>
                  <a:uLnTx/>
                  <a:uFillTx/>
                  <a:latin typeface="Verdana" panose="020B0604030504040204" pitchFamily="34" charset="0"/>
                </a:rPr>
                <a:t>E: eparaksts</a:t>
              </a:r>
              <a:r>
                <a:rPr lang="lv-LV" sz="1200" dirty="0" smtClean="0">
                  <a:latin typeface="Verdana" panose="020B0604030504040204" pitchFamily="34" charset="0"/>
                </a:rPr>
                <a:t>@eparaksts.lv</a:t>
              </a:r>
              <a:endParaRPr kumimoji="0" lang="en-GB" sz="1200" i="0" u="none" strike="noStrike" kern="1200" cap="none" spc="0" normalizeH="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6" name="Group 25"/>
            <p:cNvGrpSpPr/>
            <p:nvPr/>
          </p:nvGrpSpPr>
          <p:grpSpPr>
            <a:xfrm>
              <a:off x="3421359" y="2494931"/>
              <a:ext cx="720000" cy="720000"/>
              <a:chOff x="304800" y="3562350"/>
              <a:chExt cx="720000" cy="720000"/>
            </a:xfrm>
          </p:grpSpPr>
          <p:pic>
            <p:nvPicPr>
              <p:cNvPr id="19"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331800" y="3829332"/>
                <a:ext cx="666000" cy="266837"/>
              </a:xfrm>
              <a:prstGeom prst="rect">
                <a:avLst/>
              </a:prstGeom>
              <a:noFill/>
            </p:spPr>
          </p:pic>
          <p:sp>
            <p:nvSpPr>
              <p:cNvPr id="22" name="Oval 21"/>
              <p:cNvSpPr/>
              <p:nvPr/>
            </p:nvSpPr>
            <p:spPr>
              <a:xfrm>
                <a:off x="304800" y="3562350"/>
                <a:ext cx="720000" cy="720000"/>
              </a:xfrm>
              <a:prstGeom prst="ellipse">
                <a:avLst/>
              </a:prstGeom>
              <a:noFill/>
              <a:ln w="19050">
                <a:solidFill>
                  <a:srgbClr val="ADDE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5" name="Content Placeholder 7"/>
            <p:cNvSpPr txBox="1">
              <a:spLocks/>
            </p:cNvSpPr>
            <p:nvPr/>
          </p:nvSpPr>
          <p:spPr>
            <a:xfrm>
              <a:off x="2438400" y="3302754"/>
              <a:ext cx="2880000" cy="1630500"/>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Aft>
                  <a:spcPts val="600"/>
                </a:spcAft>
                <a:buClrTx/>
                <a:buSzTx/>
                <a:buFont typeface="Arial" pitchFamily="34" charset="0"/>
                <a:buNone/>
                <a:tabLst/>
                <a:defRPr/>
              </a:pPr>
              <a:r>
                <a:rPr kumimoji="0" lang="lv-LV" sz="1200" i="0" u="none" strike="noStrike" kern="1200" cap="none" spc="0" normalizeH="0" baseline="0" noProof="0" dirty="0" smtClean="0">
                  <a:ln>
                    <a:noFill/>
                  </a:ln>
                  <a:effectLst/>
                  <a:uLnTx/>
                  <a:uFillTx/>
                  <a:latin typeface="Verdana" panose="020B0604030504040204" pitchFamily="34" charset="0"/>
                </a:rPr>
                <a:t>Should any questions regarding the execution of an e-service</a:t>
              </a:r>
              <a:r>
                <a:rPr kumimoji="0" lang="lv-LV" sz="1200" i="0" u="none" strike="noStrike" kern="1200" cap="none" spc="0" normalizeH="0" noProof="0" dirty="0" smtClean="0">
                  <a:ln>
                    <a:noFill/>
                  </a:ln>
                  <a:effectLst/>
                  <a:uLnTx/>
                  <a:uFillTx/>
                  <a:latin typeface="Verdana" panose="020B0604030504040204" pitchFamily="34" charset="0"/>
                </a:rPr>
                <a:t> on Latvija.lv arise</a:t>
              </a:r>
              <a:r>
                <a:rPr lang="lv-LV" sz="1200" dirty="0" smtClean="0">
                  <a:latin typeface="Verdana" panose="020B0604030504040204" pitchFamily="34" charset="0"/>
                </a:rPr>
                <a:t>, contact the portal user support service:</a:t>
              </a:r>
            </a:p>
            <a:p>
              <a:pPr marL="0" marR="0" lvl="0" indent="0" algn="just" defTabSz="914400" rtl="0" eaLnBrk="1" fontAlgn="auto" latinLnBrk="0" hangingPunct="1">
                <a:lnSpc>
                  <a:spcPct val="100000"/>
                </a:lnSpc>
                <a:spcAft>
                  <a:spcPts val="0"/>
                </a:spcAft>
                <a:buClrTx/>
                <a:buSzTx/>
                <a:buFont typeface="Arial" pitchFamily="34" charset="0"/>
                <a:buNone/>
                <a:tabLst/>
                <a:defRPr/>
              </a:pPr>
              <a:r>
                <a:rPr kumimoji="0" lang="lv-LV" sz="1200" i="0" u="none" strike="noStrike" kern="1200" cap="none" spc="0" normalizeH="0" noProof="0" dirty="0" smtClean="0">
                  <a:ln>
                    <a:noFill/>
                  </a:ln>
                  <a:effectLst/>
                  <a:uLnTx/>
                  <a:uFillTx/>
                  <a:latin typeface="Verdana" panose="020B0604030504040204" pitchFamily="34" charset="0"/>
                </a:rPr>
                <a:t>T: 67502757</a:t>
              </a:r>
            </a:p>
            <a:p>
              <a:pPr marL="0" marR="0" lvl="0" indent="0" algn="just" defTabSz="914400" rtl="0" eaLnBrk="1" fontAlgn="auto" latinLnBrk="0" hangingPunct="1">
                <a:lnSpc>
                  <a:spcPct val="100000"/>
                </a:lnSpc>
                <a:spcAft>
                  <a:spcPts val="0"/>
                </a:spcAft>
                <a:buClrTx/>
                <a:buSzTx/>
                <a:buFont typeface="Arial" pitchFamily="34" charset="0"/>
                <a:buNone/>
                <a:tabLst/>
                <a:defRPr/>
              </a:pPr>
              <a:r>
                <a:rPr lang="lv-LV" sz="1200" dirty="0" smtClean="0">
                  <a:latin typeface="Verdana" panose="020B0604030504040204" pitchFamily="34" charset="0"/>
                </a:rPr>
                <a:t>E: portals@vraa.gov.lv</a:t>
              </a:r>
              <a:endParaRPr kumimoji="0" lang="en-GB" sz="1200" i="0" u="none" strike="noStrike" kern="1200" cap="none" spc="0" normalizeH="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24" name="Group 23"/>
            <p:cNvGrpSpPr/>
            <p:nvPr/>
          </p:nvGrpSpPr>
          <p:grpSpPr>
            <a:xfrm>
              <a:off x="6489345" y="2494931"/>
              <a:ext cx="720000" cy="720000"/>
              <a:chOff x="1066800" y="2647950"/>
              <a:chExt cx="720000" cy="720000"/>
            </a:xfrm>
          </p:grpSpPr>
          <p:pic>
            <p:nvPicPr>
              <p:cNvPr id="16" name="Picture 6" descr="C:\Users\Linda\Desktop\VRAA_ikonas\VRAA_eParaksts.png"/>
              <p:cNvPicPr>
                <a:picLocks noChangeAspect="1" noChangeArrowheads="1"/>
              </p:cNvPicPr>
              <p:nvPr/>
            </p:nvPicPr>
            <p:blipFill>
              <a:blip r:embed="rId4" cstate="print"/>
              <a:srcRect/>
              <a:stretch>
                <a:fillRect/>
              </a:stretch>
            </p:blipFill>
            <p:spPr bwMode="auto">
              <a:xfrm>
                <a:off x="1192801" y="2814350"/>
                <a:ext cx="468000" cy="468000"/>
              </a:xfrm>
              <a:prstGeom prst="rect">
                <a:avLst/>
              </a:prstGeom>
              <a:noFill/>
            </p:spPr>
          </p:pic>
          <p:sp>
            <p:nvSpPr>
              <p:cNvPr id="23" name="Oval 22"/>
              <p:cNvSpPr/>
              <p:nvPr/>
            </p:nvSpPr>
            <p:spPr>
              <a:xfrm>
                <a:off x="1066800" y="2647950"/>
                <a:ext cx="720000" cy="720000"/>
              </a:xfrm>
              <a:prstGeom prst="ellipse">
                <a:avLst/>
              </a:prstGeom>
              <a:noFill/>
              <a:ln w="19050">
                <a:solidFill>
                  <a:srgbClr val="ADDE6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27" name="Group 26"/>
            <p:cNvGrpSpPr/>
            <p:nvPr/>
          </p:nvGrpSpPr>
          <p:grpSpPr>
            <a:xfrm>
              <a:off x="4955352" y="1885950"/>
              <a:ext cx="720000" cy="720000"/>
              <a:chOff x="6108600" y="2800350"/>
              <a:chExt cx="792000" cy="792000"/>
            </a:xfrm>
          </p:grpSpPr>
          <p:pic>
            <p:nvPicPr>
              <p:cNvPr id="28" name="Picture 3" descr="C:\Users\Linda\Desktop\VRAA_ikonas\VRAA_palidziba.png"/>
              <p:cNvPicPr>
                <a:picLocks noChangeAspect="1" noChangeArrowheads="1"/>
              </p:cNvPicPr>
              <p:nvPr/>
            </p:nvPicPr>
            <p:blipFill>
              <a:blip r:embed="rId5" cstate="print"/>
              <a:srcRect/>
              <a:stretch>
                <a:fillRect/>
              </a:stretch>
            </p:blipFill>
            <p:spPr bwMode="auto">
              <a:xfrm>
                <a:off x="6187800" y="2932350"/>
                <a:ext cx="633600" cy="528001"/>
              </a:xfrm>
              <a:prstGeom prst="rect">
                <a:avLst/>
              </a:prstGeom>
              <a:noFill/>
            </p:spPr>
          </p:pic>
          <p:sp>
            <p:nvSpPr>
              <p:cNvPr id="29" name="Oval 28"/>
              <p:cNvSpPr/>
              <p:nvPr/>
            </p:nvSpPr>
            <p:spPr>
              <a:xfrm>
                <a:off x="6108600" y="2800350"/>
                <a:ext cx="792000" cy="792000"/>
              </a:xfrm>
              <a:prstGeom prst="ellipse">
                <a:avLst/>
              </a:prstGeom>
              <a:noFill/>
              <a:ln w="19050">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11" name="Group 10"/>
            <p:cNvGrpSpPr/>
            <p:nvPr/>
          </p:nvGrpSpPr>
          <p:grpSpPr>
            <a:xfrm>
              <a:off x="3781359" y="2229518"/>
              <a:ext cx="1116000" cy="180000"/>
              <a:chOff x="4010813" y="1213699"/>
              <a:chExt cx="1116000" cy="180000"/>
            </a:xfrm>
          </p:grpSpPr>
          <p:cxnSp>
            <p:nvCxnSpPr>
              <p:cNvPr id="34" name="Straight Connector 33"/>
              <p:cNvCxnSpPr/>
              <p:nvPr/>
            </p:nvCxnSpPr>
            <p:spPr>
              <a:xfrm rot="5400000">
                <a:off x="3920813" y="1303699"/>
                <a:ext cx="180000" cy="0"/>
              </a:xfrm>
              <a:prstGeom prst="line">
                <a:avLst/>
              </a:prstGeom>
              <a:ln w="19050">
                <a:solidFill>
                  <a:srgbClr val="ADDE6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10813" y="1213699"/>
                <a:ext cx="1116000" cy="0"/>
              </a:xfrm>
              <a:prstGeom prst="line">
                <a:avLst/>
              </a:prstGeom>
              <a:ln w="19050">
                <a:solidFill>
                  <a:srgbClr val="ADDE6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733344" y="2229518"/>
              <a:ext cx="1116000" cy="180000"/>
              <a:chOff x="5962800" y="1214756"/>
              <a:chExt cx="1116000" cy="180000"/>
            </a:xfrm>
          </p:grpSpPr>
          <p:cxnSp>
            <p:nvCxnSpPr>
              <p:cNvPr id="25" name="Straight Connector 24"/>
              <p:cNvCxnSpPr/>
              <p:nvPr/>
            </p:nvCxnSpPr>
            <p:spPr>
              <a:xfrm rot="5400000">
                <a:off x="6988800" y="1304756"/>
                <a:ext cx="180000" cy="0"/>
              </a:xfrm>
              <a:prstGeom prst="line">
                <a:avLst/>
              </a:prstGeom>
              <a:ln w="19050">
                <a:solidFill>
                  <a:srgbClr val="ADDE6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62800" y="1214756"/>
                <a:ext cx="1116000" cy="0"/>
              </a:xfrm>
              <a:prstGeom prst="line">
                <a:avLst/>
              </a:prstGeom>
              <a:ln w="19050">
                <a:solidFill>
                  <a:srgbClr val="ADDE61"/>
                </a:solidFill>
              </a:ln>
            </p:spPr>
            <p:style>
              <a:lnRef idx="1">
                <a:schemeClr val="accent1"/>
              </a:lnRef>
              <a:fillRef idx="0">
                <a:schemeClr val="accent1"/>
              </a:fillRef>
              <a:effectRef idx="0">
                <a:schemeClr val="accent1"/>
              </a:effectRef>
              <a:fontRef idx="minor">
                <a:schemeClr val="tx1"/>
              </a:fontRef>
            </p:style>
          </p:cxnSp>
        </p:grpSp>
      </p:grpSp>
      <p:sp>
        <p:nvSpPr>
          <p:cNvPr id="31" name="Content Placeholder 7"/>
          <p:cNvSpPr txBox="1">
            <a:spLocks/>
          </p:cNvSpPr>
          <p:nvPr/>
        </p:nvSpPr>
        <p:spPr>
          <a:xfrm>
            <a:off x="2590800" y="1047750"/>
            <a:ext cx="6138471" cy="772019"/>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buClrTx/>
              <a:buSzTx/>
              <a:buFont typeface="Arial" pitchFamily="34" charset="0"/>
              <a:buNone/>
              <a:tabLst/>
              <a:defRPr/>
            </a:pPr>
            <a:r>
              <a:rPr lang="lv-LV" sz="1400" b="1" dirty="0" smtClean="0">
                <a:latin typeface="Verdana" panose="020B0604030504040204" pitchFamily="34" charset="0"/>
                <a:ea typeface="Verdana" panose="020B0604030504040204" pitchFamily="34" charset="0"/>
                <a:cs typeface="Verdana" panose="020B0604030504040204" pitchFamily="34" charset="0"/>
              </a:rPr>
              <a:t>Preparation of the computer may take time and patience; however, it must be carried out once only, and you can always ask us for advice!</a:t>
            </a:r>
            <a:r>
              <a:rPr sz="1400" dirty="0" smtClean="0">
                <a:latin typeface="Verdana" panose="020B0604030504040204" pitchFamily="34" charset="0"/>
                <a:ea typeface="Verdana" panose="020B0604030504040204" pitchFamily="34" charset="0"/>
                <a:cs typeface="Verdana" panose="020B0604030504040204" pitchFamily="34" charset="0"/>
              </a:rPr>
              <a:t> </a:t>
            </a:r>
            <a:endParaRPr kumimoji="0" lang="en-GB" sz="1400" b="1" i="0" u="none" strike="noStrike" kern="1200" cap="none" spc="0" normalizeH="0" noProof="0" dirty="0" smtClean="0">
              <a:ln>
                <a:noFill/>
              </a:ln>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2"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35</a:t>
            </a:r>
            <a:endParaRPr lang="en-GB" altLang="en-US" dirty="0" smtClean="0"/>
          </a:p>
        </p:txBody>
      </p:sp>
      <p:sp>
        <p:nvSpPr>
          <p:cNvPr id="35" name="Title 1"/>
          <p:cNvSpPr>
            <a:spLocks noGrp="1"/>
          </p:cNvSpPr>
          <p:nvPr>
            <p:ph type="title"/>
          </p:nvPr>
        </p:nvSpPr>
        <p:spPr>
          <a:xfrm>
            <a:off x="2590800" y="285750"/>
            <a:ext cx="6096000" cy="777482"/>
          </a:xfrm>
        </p:spPr>
        <p:txBody>
          <a:bodyPr>
            <a:noAutofit/>
          </a:bodyPr>
          <a:lstStyle/>
          <a:p>
            <a:r>
              <a:rPr lang="lv-LV" sz="2400" dirty="0" smtClean="0"/>
              <a:t>We will help you!</a:t>
            </a:r>
            <a:endParaRPr lang="en-GB" sz="2400" dirty="0"/>
          </a:p>
        </p:txBody>
      </p:sp>
    </p:spTree>
    <p:extLst>
      <p:ext uri="{BB962C8B-B14F-4D97-AF65-F5344CB8AC3E}">
        <p14:creationId xmlns:p14="http://schemas.microsoft.com/office/powerpoint/2010/main" val="322009691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590800" y="1314451"/>
            <a:ext cx="5943600" cy="3280172"/>
          </a:xfrm>
        </p:spPr>
        <p:txBody>
          <a:bodyPr>
            <a:normAutofit/>
          </a:bodyPr>
          <a:lstStyle/>
          <a:p>
            <a:pPr marL="285750" indent="-285750">
              <a:spcBef>
                <a:spcPts val="0"/>
              </a:spcBef>
              <a:spcAft>
                <a:spcPts val="600"/>
              </a:spcAft>
              <a:buFont typeface="Arial" panose="020B0604020202020204" pitchFamily="34" charset="0"/>
              <a:buChar char="•"/>
            </a:pPr>
            <a:r>
              <a:rPr lang="lv-LV" altLang="en-US" sz="1400" dirty="0" smtClean="0"/>
              <a:t>List of e-services </a:t>
            </a:r>
            <a:r>
              <a:rPr lang="lv-LV" altLang="en-US" sz="1400" dirty="0" err="1" smtClean="0"/>
              <a:t>on</a:t>
            </a:r>
            <a:r>
              <a:rPr lang="lv-LV" altLang="en-US" sz="1400" dirty="0" smtClean="0"/>
              <a:t> </a:t>
            </a:r>
            <a:r>
              <a:rPr lang="lv-LV" altLang="en-US" sz="1400" dirty="0" err="1" smtClean="0"/>
              <a:t>Latvija.lv</a:t>
            </a:r>
            <a:r>
              <a:rPr lang="lv-LV" altLang="en-US" sz="1400" dirty="0" smtClean="0"/>
              <a:t>: </a:t>
            </a:r>
            <a:r>
              <a:rPr lang="lv-LV" altLang="en-US" sz="1400" dirty="0" smtClean="0">
                <a:solidFill>
                  <a:srgbClr val="ADDE61"/>
                </a:solidFill>
                <a:hlinkClick r:id="rId3"/>
              </a:rPr>
              <a:t>https://www.latvija.lv/lv/Epakalpojumi</a:t>
            </a:r>
            <a:r>
              <a:rPr sz="1400" dirty="0" smtClean="0"/>
              <a:t>   </a:t>
            </a:r>
          </a:p>
          <a:p>
            <a:pPr marL="285750" indent="-285750">
              <a:spcBef>
                <a:spcPts val="0"/>
              </a:spcBef>
              <a:spcAft>
                <a:spcPts val="600"/>
              </a:spcAft>
              <a:buFont typeface="Arial" panose="020B0604020202020204" pitchFamily="34" charset="0"/>
              <a:buChar char="•"/>
            </a:pPr>
            <a:r>
              <a:rPr lang="lv-LV" altLang="en-US" sz="1400" dirty="0" smtClean="0"/>
              <a:t>Infographic “Enter Latvija.lv using an eID card”: </a:t>
            </a:r>
            <a:r>
              <a:rPr lang="lv-LV" sz="1400" dirty="0">
                <a:hlinkClick r:id="rId4"/>
              </a:rPr>
              <a:t>https://www.latvija.lv/lv/Aktualitates/2015/EID</a:t>
            </a:r>
            <a:endParaRPr lang="en-GB" sz="1400" dirty="0" smtClean="0"/>
          </a:p>
          <a:p>
            <a:pPr marL="285750" indent="-285750">
              <a:spcBef>
                <a:spcPts val="0"/>
              </a:spcBef>
              <a:buFont typeface="Arial" panose="020B0604020202020204" pitchFamily="34" charset="0"/>
              <a:buChar char="•"/>
            </a:pPr>
            <a:r>
              <a:rPr lang="lv-LV" altLang="en-US" sz="1400" dirty="0" smtClean="0"/>
              <a:t>Follow the news on e-services in social networks as well:</a:t>
            </a:r>
          </a:p>
          <a:p>
            <a:pPr marL="1028700" lvl="1">
              <a:spcBef>
                <a:spcPts val="0"/>
              </a:spcBef>
              <a:buFont typeface="Arial" panose="020B0604020202020204" pitchFamily="34" charset="0"/>
              <a:buChar char="•"/>
            </a:pPr>
            <a:r>
              <a:rPr lang="lv-LV" altLang="en-US" sz="1400" dirty="0" smtClean="0">
                <a:latin typeface="Verdana" pitchFamily="34" charset="0"/>
              </a:rPr>
              <a:t>Twitter — </a:t>
            </a:r>
            <a:r>
              <a:rPr lang="lv-LV" altLang="en-US" sz="1400" u="sng" dirty="0" smtClean="0">
                <a:solidFill>
                  <a:srgbClr val="0000FF"/>
                </a:solidFill>
                <a:latin typeface="Verdana" pitchFamily="34" charset="0"/>
              </a:rPr>
              <a:t>twitter.com/PortalsLV</a:t>
            </a:r>
            <a:r>
              <a:rPr sz="1400" dirty="0" smtClean="0"/>
              <a:t>   </a:t>
            </a:r>
          </a:p>
          <a:p>
            <a:pPr marL="1028700" lvl="1">
              <a:spcBef>
                <a:spcPts val="0"/>
              </a:spcBef>
              <a:buFont typeface="Arial" panose="020B0604020202020204" pitchFamily="34" charset="0"/>
              <a:buChar char="•"/>
            </a:pPr>
            <a:r>
              <a:rPr lang="lv-LV" altLang="en-US" sz="1400" dirty="0" smtClean="0">
                <a:latin typeface="Verdana" pitchFamily="34" charset="0"/>
              </a:rPr>
              <a:t>Facebook — </a:t>
            </a:r>
            <a:r>
              <a:rPr lang="lv-LV" altLang="en-US" sz="1400" dirty="0" smtClean="0">
                <a:solidFill>
                  <a:srgbClr val="ADDE61"/>
                </a:solidFill>
                <a:latin typeface="Verdana" pitchFamily="34" charset="0"/>
                <a:hlinkClick r:id="rId5"/>
              </a:rPr>
              <a:t>www.facebook.com/latvija.lv</a:t>
            </a:r>
            <a:r>
              <a:rPr sz="1400" dirty="0" smtClean="0"/>
              <a:t>  </a:t>
            </a:r>
          </a:p>
          <a:p>
            <a:pPr marL="1028700" lvl="1">
              <a:spcBef>
                <a:spcPts val="0"/>
              </a:spcBef>
              <a:buFont typeface="Arial" panose="020B0604020202020204" pitchFamily="34" charset="0"/>
              <a:buChar char="•"/>
            </a:pPr>
            <a:r>
              <a:rPr lang="lv-LV" altLang="en-US" sz="1400" dirty="0" smtClean="0">
                <a:latin typeface="Verdana" pitchFamily="34" charset="0"/>
              </a:rPr>
              <a:t>Draugiem.lv — </a:t>
            </a:r>
            <a:r>
              <a:rPr lang="lv-LV" altLang="en-US" sz="1400" dirty="0" smtClean="0">
                <a:solidFill>
                  <a:srgbClr val="ADDE61"/>
                </a:solidFill>
                <a:latin typeface="Verdana" pitchFamily="34" charset="0"/>
                <a:hlinkClick r:id="rId6"/>
              </a:rPr>
              <a:t>www.draugiem.lv/latvija</a:t>
            </a:r>
            <a:r>
              <a:rPr sz="1400" dirty="0" smtClean="0"/>
              <a:t>  </a:t>
            </a:r>
          </a:p>
          <a:p>
            <a:pPr marL="285750" indent="-285750">
              <a:spcBef>
                <a:spcPts val="0"/>
              </a:spcBef>
              <a:buFont typeface="Arial" panose="020B0604020202020204" pitchFamily="34" charset="0"/>
              <a:buChar char="•"/>
            </a:pPr>
            <a:endParaRPr lang="en-GB" altLang="en-US" sz="1400" dirty="0" smtClean="0"/>
          </a:p>
          <a:p>
            <a:pPr marL="285750" indent="-285750">
              <a:spcBef>
                <a:spcPts val="0"/>
              </a:spcBef>
              <a:buFont typeface="Arial" panose="020B0604020202020204" pitchFamily="34" charset="0"/>
              <a:buChar char="•"/>
            </a:pPr>
            <a:endParaRPr lang="en-GB" altLang="en-US" sz="1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36</a:t>
            </a:fld>
            <a:endParaRPr lang="en-GB" altLang="en-US" dirty="0" smtClean="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3920" y="1314451"/>
            <a:ext cx="686880" cy="572400"/>
          </a:xfrm>
          <a:prstGeom prst="rect">
            <a:avLst/>
          </a:prstGeom>
        </p:spPr>
      </p:pic>
      <p:sp>
        <p:nvSpPr>
          <p:cNvPr id="8" name="Title 1"/>
          <p:cNvSpPr txBox="1">
            <a:spLocks/>
          </p:cNvSpPr>
          <p:nvPr/>
        </p:nvSpPr>
        <p:spPr>
          <a:xfrm>
            <a:off x="2590800" y="285750"/>
            <a:ext cx="5943600" cy="777479"/>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smtClean="0"/>
              <a:t>Find out more:</a:t>
            </a:r>
            <a:endParaRPr lang="en-GB" altLang="en-US" sz="2400" dirty="0" smtClean="0"/>
          </a:p>
        </p:txBody>
      </p:sp>
    </p:spTree>
    <p:extLst>
      <p:ext uri="{BB962C8B-B14F-4D97-AF65-F5344CB8AC3E}">
        <p14:creationId xmlns:p14="http://schemas.microsoft.com/office/powerpoint/2010/main" val="272574486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5943600" cy="777482"/>
          </a:xfrm>
        </p:spPr>
        <p:txBody>
          <a:bodyPr>
            <a:noAutofit/>
          </a:bodyPr>
          <a:lstStyle/>
          <a:p>
            <a:r>
              <a:rPr lang="lv-LV" sz="2400" dirty="0" smtClean="0"/>
              <a:t>Remember!</a:t>
            </a:r>
            <a:endParaRPr lang="en-GB" sz="2400" dirty="0"/>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37</a:t>
            </a:fld>
            <a:endParaRPr lang="en-GB" altLang="en-US" dirty="0" smtClean="0"/>
          </a:p>
        </p:txBody>
      </p:sp>
      <p:sp>
        <p:nvSpPr>
          <p:cNvPr id="8" name="Content Placeholder 7"/>
          <p:cNvSpPr>
            <a:spLocks noGrp="1"/>
          </p:cNvSpPr>
          <p:nvPr>
            <p:ph idx="1"/>
          </p:nvPr>
        </p:nvSpPr>
        <p:spPr>
          <a:xfrm>
            <a:off x="2590800" y="2038350"/>
            <a:ext cx="2880000" cy="720000"/>
          </a:xfrm>
        </p:spPr>
        <p:txBody>
          <a:bodyPr>
            <a:normAutofit/>
          </a:bodyPr>
          <a:lstStyle/>
          <a:p>
            <a:pPr algn="just"/>
            <a:r>
              <a:rPr lang="lv-LV" sz="1200" dirty="0" smtClean="0"/>
              <a:t>Before visiting an institution in person, check if a service is available on the Internet! </a:t>
            </a:r>
            <a:endParaRPr lang="en-GB" sz="1200" dirty="0"/>
          </a:p>
        </p:txBody>
      </p:sp>
      <p:sp>
        <p:nvSpPr>
          <p:cNvPr id="26" name="Content Placeholder 7"/>
          <p:cNvSpPr txBox="1">
            <a:spLocks/>
          </p:cNvSpPr>
          <p:nvPr/>
        </p:nvSpPr>
        <p:spPr>
          <a:xfrm>
            <a:off x="5690400" y="2038350"/>
            <a:ext cx="2880000" cy="720000"/>
          </a:xfrm>
          <a:prstGeom prst="rect">
            <a:avLst/>
          </a:prstGeom>
        </p:spPr>
        <p:txBody>
          <a:bodyPr vert="horz" lIns="91440" tIns="45720" rIns="91440" bIns="45720" rtlCol="0">
            <a:normAutofit/>
          </a:bodyPr>
          <a:lstStyle/>
          <a:p>
            <a:pPr lvl="0" algn="just">
              <a:spcBef>
                <a:spcPct val="20000"/>
              </a:spcBef>
            </a:pPr>
            <a:r>
              <a:rPr lang="lv-LV" sz="1200" dirty="0" smtClean="0">
                <a:latin typeface="Verdana" panose="020B0604030504040204" pitchFamily="34" charset="0"/>
              </a:rPr>
              <a:t>Should any doubts or uncertainty arise, do not be afraid to ask for an advice!</a:t>
            </a:r>
          </a:p>
        </p:txBody>
      </p:sp>
      <p:grpSp>
        <p:nvGrpSpPr>
          <p:cNvPr id="33" name="Group 32"/>
          <p:cNvGrpSpPr/>
          <p:nvPr/>
        </p:nvGrpSpPr>
        <p:grpSpPr>
          <a:xfrm>
            <a:off x="3634800" y="1123950"/>
            <a:ext cx="792000" cy="792000"/>
            <a:chOff x="6184800" y="1200150"/>
            <a:chExt cx="792000" cy="792000"/>
          </a:xfrm>
        </p:grpSpPr>
        <p:pic>
          <p:nvPicPr>
            <p:cNvPr id="10242" name="Picture 2" descr="C:\Users\Linda\Desktop\VRAA_ikonas\VRAA_mekletajs.png"/>
            <p:cNvPicPr>
              <a:picLocks noChangeAspect="1" noChangeArrowheads="1"/>
            </p:cNvPicPr>
            <p:nvPr/>
          </p:nvPicPr>
          <p:blipFill>
            <a:blip r:embed="rId3" cstate="print"/>
            <a:srcRect/>
            <a:stretch>
              <a:fillRect/>
            </a:stretch>
          </p:blipFill>
          <p:spPr bwMode="auto">
            <a:xfrm>
              <a:off x="6220800" y="1296150"/>
              <a:ext cx="720000" cy="600000"/>
            </a:xfrm>
            <a:prstGeom prst="rect">
              <a:avLst/>
            </a:prstGeom>
            <a:noFill/>
          </p:spPr>
        </p:pic>
        <p:sp>
          <p:nvSpPr>
            <p:cNvPr id="30" name="Oval 29"/>
            <p:cNvSpPr/>
            <p:nvPr/>
          </p:nvSpPr>
          <p:spPr>
            <a:xfrm>
              <a:off x="6184800" y="1200150"/>
              <a:ext cx="792000" cy="792000"/>
            </a:xfrm>
            <a:prstGeom prst="ellipse">
              <a:avLst/>
            </a:prstGeom>
            <a:noFill/>
            <a:ln w="19050">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32" name="Group 31"/>
          <p:cNvGrpSpPr/>
          <p:nvPr/>
        </p:nvGrpSpPr>
        <p:grpSpPr>
          <a:xfrm>
            <a:off x="6734400" y="1123950"/>
            <a:ext cx="792000" cy="792000"/>
            <a:chOff x="6108600" y="2800350"/>
            <a:chExt cx="792000" cy="792000"/>
          </a:xfrm>
        </p:grpSpPr>
        <p:pic>
          <p:nvPicPr>
            <p:cNvPr id="10243" name="Picture 3" descr="C:\Users\Linda\Desktop\VRAA_ikonas\VRAA_palidziba.png"/>
            <p:cNvPicPr>
              <a:picLocks noChangeAspect="1" noChangeArrowheads="1"/>
            </p:cNvPicPr>
            <p:nvPr/>
          </p:nvPicPr>
          <p:blipFill>
            <a:blip r:embed="rId4" cstate="print"/>
            <a:srcRect/>
            <a:stretch>
              <a:fillRect/>
            </a:stretch>
          </p:blipFill>
          <p:spPr bwMode="auto">
            <a:xfrm>
              <a:off x="6144600" y="2896350"/>
              <a:ext cx="720000" cy="600000"/>
            </a:xfrm>
            <a:prstGeom prst="rect">
              <a:avLst/>
            </a:prstGeom>
            <a:noFill/>
          </p:spPr>
        </p:pic>
        <p:sp>
          <p:nvSpPr>
            <p:cNvPr id="31" name="Oval 30"/>
            <p:cNvSpPr/>
            <p:nvPr/>
          </p:nvSpPr>
          <p:spPr>
            <a:xfrm>
              <a:off x="6108600" y="2800350"/>
              <a:ext cx="792000" cy="792000"/>
            </a:xfrm>
            <a:prstGeom prst="ellipse">
              <a:avLst/>
            </a:prstGeom>
            <a:noFill/>
            <a:ln w="19050">
              <a:solidFill>
                <a:srgbClr val="ADDE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39" name="Group 38"/>
          <p:cNvGrpSpPr/>
          <p:nvPr/>
        </p:nvGrpSpPr>
        <p:grpSpPr>
          <a:xfrm>
            <a:off x="5322468" y="2800350"/>
            <a:ext cx="3505200" cy="1828800"/>
            <a:chOff x="5347068" y="2800350"/>
            <a:chExt cx="3505200" cy="1828800"/>
          </a:xfrm>
        </p:grpSpPr>
        <p:sp>
          <p:nvSpPr>
            <p:cNvPr id="38" name="Rectangular Callout 37"/>
            <p:cNvSpPr/>
            <p:nvPr/>
          </p:nvSpPr>
          <p:spPr>
            <a:xfrm rot="10800000">
              <a:off x="5434800" y="2800350"/>
              <a:ext cx="3352800" cy="1828800"/>
            </a:xfrm>
            <a:prstGeom prst="wedgeRectCallout">
              <a:avLst/>
            </a:prstGeom>
            <a:noFill/>
            <a:ln w="19050">
              <a:solidFill>
                <a:srgbClr val="ADDE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37" name="Group 36"/>
            <p:cNvGrpSpPr/>
            <p:nvPr/>
          </p:nvGrpSpPr>
          <p:grpSpPr>
            <a:xfrm>
              <a:off x="5347068" y="2876550"/>
              <a:ext cx="3505200" cy="1644878"/>
              <a:chOff x="5408868" y="2764350"/>
              <a:chExt cx="3505200" cy="1644878"/>
            </a:xfrm>
          </p:grpSpPr>
          <p:sp>
            <p:nvSpPr>
              <p:cNvPr id="34" name="TextBox 33"/>
              <p:cNvSpPr txBox="1"/>
              <p:nvPr/>
            </p:nvSpPr>
            <p:spPr>
              <a:xfrm>
                <a:off x="5408868" y="3201205"/>
                <a:ext cx="3505200" cy="1208023"/>
              </a:xfrm>
              <a:prstGeom prst="rect">
                <a:avLst/>
              </a:prstGeom>
              <a:noFill/>
            </p:spPr>
            <p:txBody>
              <a:bodyPr wrap="square" rtlCol="0">
                <a:spAutoFit/>
              </a:bodyPr>
              <a:lstStyle/>
              <a:p>
                <a:pPr algn="ctr"/>
                <a:r>
                  <a:rPr lang="lv-LV" sz="1200" b="1" dirty="0" smtClean="0">
                    <a:latin typeface="Verdana" panose="020B0604030504040204" pitchFamily="34" charset="0"/>
                  </a:rPr>
                  <a:t>Portal user support service:</a:t>
                </a:r>
                <a:r>
                  <a:rPr lang="lv-LV" sz="1200" dirty="0">
                    <a:latin typeface="Verdana" panose="020B0604030504040204" pitchFamily="34" charset="0"/>
                  </a:rPr>
                  <a:t> </a:t>
                </a:r>
                <a:endParaRPr lang="en-GB" sz="1200" b="1" dirty="0">
                  <a:latin typeface="Verdana" panose="020B0604030504040204" pitchFamily="34" charset="0"/>
                  <a:ea typeface="Verdana" panose="020B0604030504040204" pitchFamily="34" charset="0"/>
                  <a:cs typeface="Verdana" panose="020B0604030504040204" pitchFamily="34" charset="0"/>
                </a:endParaRPr>
              </a:p>
              <a:p>
                <a:pPr algn="ctr"/>
                <a:r>
                  <a:rPr lang="lv-LV" sz="1200" dirty="0">
                    <a:latin typeface="Verdana" panose="020B0604030504040204" pitchFamily="34" charset="0"/>
                  </a:rPr>
                  <a:t>telephone: 67502757. </a:t>
                </a:r>
              </a:p>
              <a:p>
                <a:pPr algn="ctr">
                  <a:spcAft>
                    <a:spcPts val="600"/>
                  </a:spcAft>
                </a:pPr>
                <a:r>
                  <a:rPr lang="lv-LV" sz="1200" dirty="0">
                    <a:latin typeface="Verdana" panose="020B0604030504040204" pitchFamily="34" charset="0"/>
                  </a:rPr>
                  <a:t>e-mail: agnese.berzina@vidzeme.vp.gov.lv</a:t>
                </a:r>
              </a:p>
              <a:p>
                <a:pPr algn="ctr"/>
                <a:r>
                  <a:rPr lang="lv-LV" sz="1050" dirty="0" err="1" smtClean="0">
                    <a:latin typeface="Verdana" panose="020B0604030504040204" pitchFamily="34" charset="0"/>
                  </a:rPr>
                  <a:t>Consultation</a:t>
                </a:r>
                <a:r>
                  <a:rPr lang="lv-LV" sz="1050" dirty="0" smtClean="0">
                    <a:latin typeface="Verdana" panose="020B0604030504040204" pitchFamily="34" charset="0"/>
                  </a:rPr>
                  <a:t> </a:t>
                </a:r>
                <a:r>
                  <a:rPr lang="lv-LV" sz="1050" dirty="0">
                    <a:latin typeface="Verdana" panose="020B0604030504040204" pitchFamily="34" charset="0"/>
                  </a:rPr>
                  <a:t>hours: </a:t>
                </a:r>
              </a:p>
              <a:p>
                <a:pPr algn="ctr"/>
                <a:r>
                  <a:rPr lang="lv-LV" sz="1050" dirty="0">
                    <a:latin typeface="Verdana" panose="020B0604030504040204" pitchFamily="34" charset="0"/>
                  </a:rPr>
                  <a:t>Monday – Friday</a:t>
                </a:r>
              </a:p>
              <a:p>
                <a:pPr algn="ctr"/>
                <a:r>
                  <a:rPr lang="lv-LV" sz="1050" dirty="0" smtClean="0">
                    <a:latin typeface="Verdana" panose="020B0604030504040204" pitchFamily="34" charset="0"/>
                  </a:rPr>
                  <a:t>08:30–16:30</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pic>
            <p:nvPicPr>
              <p:cNvPr id="35" name="Picture 11" descr="G:\VRAA_09102015\Vizuālie materiali\Prezentacijas\Ikonas\Latvija_logo_darks.png"/>
              <p:cNvPicPr>
                <a:picLocks noChangeAspect="1" noChangeArrowheads="1"/>
              </p:cNvPicPr>
              <p:nvPr/>
            </p:nvPicPr>
            <p:blipFill>
              <a:blip r:embed="rId5" cstate="print"/>
              <a:srcRect/>
              <a:stretch>
                <a:fillRect/>
              </a:stretch>
            </p:blipFill>
            <p:spPr bwMode="auto">
              <a:xfrm>
                <a:off x="6586800" y="2764350"/>
                <a:ext cx="1260000" cy="504823"/>
              </a:xfrm>
              <a:prstGeom prst="rect">
                <a:avLst/>
              </a:prstGeom>
              <a:noFill/>
            </p:spPr>
          </p:pic>
        </p:grpSp>
      </p:grpSp>
    </p:spTree>
    <p:extLst>
      <p:ext uri="{BB962C8B-B14F-4D97-AF65-F5344CB8AC3E}">
        <p14:creationId xmlns:p14="http://schemas.microsoft.com/office/powerpoint/2010/main" val="36576081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p:cNvSpPr>
            <a:spLocks noGrp="1"/>
          </p:cNvSpPr>
          <p:nvPr>
            <p:ph type="body" sz="quarter" idx="10"/>
          </p:nvPr>
        </p:nvSpPr>
        <p:spPr>
          <a:xfrm>
            <a:off x="685800" y="3105150"/>
            <a:ext cx="7772400" cy="685800"/>
          </a:xfrm>
        </p:spPr>
        <p:txBody>
          <a:bodyPr>
            <a:normAutofit/>
          </a:bodyPr>
          <a:lstStyle/>
          <a:p>
            <a:r>
              <a:rPr lang="lv-LV" altLang="en-US" sz="2400" b="1" dirty="0"/>
              <a:t>What is              </a:t>
            </a:r>
            <a:r>
              <a:rPr dirty="0" smtClean="0"/>
              <a:t> </a:t>
            </a:r>
            <a:r>
              <a:rPr lang="lv-LV" altLang="en-US" sz="2400" b="1" dirty="0" smtClean="0"/>
              <a:t>?</a:t>
            </a:r>
            <a:endParaRPr lang="en-GB" altLang="en-US" sz="2400" b="1" dirty="0"/>
          </a:p>
        </p:txBody>
      </p:sp>
      <p:pic>
        <p:nvPicPr>
          <p:cNvPr id="6"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4419600" y="3105150"/>
            <a:ext cx="1447800" cy="580065"/>
          </a:xfrm>
          <a:prstGeom prst="rect">
            <a:avLst/>
          </a:prstGeom>
          <a:noFill/>
        </p:spPr>
      </p:pic>
      <p:sp>
        <p:nvSpPr>
          <p:cNvPr id="8" name="Title 1"/>
          <p:cNvSpPr txBox="1">
            <a:spLocks/>
          </p:cNvSpPr>
          <p:nvPr/>
        </p:nvSpPr>
        <p:spPr>
          <a:xfrm>
            <a:off x="571500" y="2628900"/>
            <a:ext cx="8001000" cy="72032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24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1800" b="0" smtClean="0"/>
              <a:t>For inhabitants and entrepreneurs</a:t>
            </a:r>
            <a:endParaRPr lang="en-GB" altLang="en-US" sz="1800" b="0"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363815710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590800" y="285750"/>
            <a:ext cx="6553200" cy="526825"/>
          </a:xfrm>
        </p:spPr>
        <p:txBody>
          <a:bodyPr>
            <a:noAutofit/>
          </a:bodyPr>
          <a:lstStyle/>
          <a:p>
            <a:r>
              <a:rPr lang="en-GB" altLang="en-US" sz="2400" dirty="0" smtClean="0"/>
              <a:t>              – portal of services provided by the state and local government   </a:t>
            </a:r>
            <a:endParaRPr lang="en-GB" altLang="en-US"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4</a:t>
            </a:fld>
            <a:endParaRPr lang="en-GB" altLang="en-US" smtClean="0"/>
          </a:p>
        </p:txBody>
      </p:sp>
      <p:sp>
        <p:nvSpPr>
          <p:cNvPr id="11" name="Rectangle 10"/>
          <p:cNvSpPr/>
          <p:nvPr/>
        </p:nvSpPr>
        <p:spPr>
          <a:xfrm>
            <a:off x="3626197" y="3381682"/>
            <a:ext cx="1112229" cy="677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 name="Rectangle 19"/>
          <p:cNvSpPr/>
          <p:nvPr/>
        </p:nvSpPr>
        <p:spPr>
          <a:xfrm>
            <a:off x="6258299" y="3638550"/>
            <a:ext cx="2089694" cy="420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11" descr="G:\VRAA_09102015\Vizuālie materiali\Prezentacijas\Ikonas\Latvija_logo_darks.png"/>
          <p:cNvPicPr>
            <a:picLocks noChangeAspect="1" noChangeArrowheads="1"/>
          </p:cNvPicPr>
          <p:nvPr/>
        </p:nvPicPr>
        <p:blipFill>
          <a:blip r:embed="rId3" cstate="print"/>
          <a:srcRect/>
          <a:stretch>
            <a:fillRect/>
          </a:stretch>
        </p:blipFill>
        <p:spPr bwMode="auto">
          <a:xfrm>
            <a:off x="2689121" y="285750"/>
            <a:ext cx="1425679" cy="571202"/>
          </a:xfrm>
          <a:prstGeom prst="rect">
            <a:avLst/>
          </a:prstGeom>
          <a:noFill/>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352550"/>
            <a:ext cx="5617279" cy="3438000"/>
          </a:xfrm>
          <a:prstGeom prst="rect">
            <a:avLst/>
          </a:prstGeom>
        </p:spPr>
      </p:pic>
    </p:spTree>
    <p:extLst>
      <p:ext uri="{BB962C8B-B14F-4D97-AF65-F5344CB8AC3E}">
        <p14:creationId xmlns:p14="http://schemas.microsoft.com/office/powerpoint/2010/main" val="7727034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5</a:t>
            </a:fld>
            <a:endParaRPr lang="en-GB" altLang="en-US" smtClean="0"/>
          </a:p>
        </p:txBody>
      </p:sp>
      <p:sp>
        <p:nvSpPr>
          <p:cNvPr id="13" name="TextBox 12"/>
          <p:cNvSpPr txBox="1"/>
          <p:nvPr/>
        </p:nvSpPr>
        <p:spPr>
          <a:xfrm>
            <a:off x="2174917" y="2732842"/>
            <a:ext cx="1904999" cy="769441"/>
          </a:xfrm>
          <a:prstGeom prst="rect">
            <a:avLst/>
          </a:prstGeom>
          <a:noFill/>
        </p:spPr>
        <p:txBody>
          <a:bodyPr wrap="square" rtlCol="0">
            <a:spAutoFit/>
          </a:bodyPr>
          <a:lstStyle/>
          <a:p>
            <a:pPr algn="r"/>
            <a:r>
              <a:rPr lang="en-GB" sz="1400" dirty="0" smtClean="0">
                <a:latin typeface="Verdana" pitchFamily="34" charset="0"/>
              </a:rPr>
              <a:t>Over </a:t>
            </a:r>
            <a:r>
              <a:rPr lang="en-GB" sz="1600" b="1" dirty="0" smtClean="0">
                <a:latin typeface="Verdana" pitchFamily="34" charset="0"/>
              </a:rPr>
              <a:t>2,200</a:t>
            </a:r>
          </a:p>
          <a:p>
            <a:pPr algn="r"/>
            <a:r>
              <a:rPr lang="en-GB" sz="1400" dirty="0" smtClean="0">
                <a:latin typeface="Verdana" pitchFamily="34" charset="0"/>
              </a:rPr>
              <a:t>descriptions</a:t>
            </a:r>
          </a:p>
          <a:p>
            <a:pPr algn="r"/>
            <a:r>
              <a:rPr lang="en-GB" sz="1400" dirty="0" smtClean="0">
                <a:latin typeface="Verdana" pitchFamily="34" charset="0"/>
              </a:rPr>
              <a:t>of public services</a:t>
            </a:r>
            <a:endParaRPr lang="en-GB" sz="1400" dirty="0">
              <a:latin typeface="Verdana" pitchFamily="34" charset="0"/>
              <a:ea typeface="Verdana" pitchFamily="34" charset="0"/>
              <a:cs typeface="Verdana" pitchFamily="34" charset="0"/>
            </a:endParaRPr>
          </a:p>
        </p:txBody>
      </p:sp>
      <p:sp>
        <p:nvSpPr>
          <p:cNvPr id="14" name="TextBox 13"/>
          <p:cNvSpPr txBox="1"/>
          <p:nvPr/>
        </p:nvSpPr>
        <p:spPr>
          <a:xfrm>
            <a:off x="6851916" y="2824796"/>
            <a:ext cx="1600200" cy="553998"/>
          </a:xfrm>
          <a:prstGeom prst="rect">
            <a:avLst/>
          </a:prstGeom>
          <a:noFill/>
        </p:spPr>
        <p:txBody>
          <a:bodyPr wrap="square" rtlCol="0">
            <a:spAutoFit/>
          </a:bodyPr>
          <a:lstStyle/>
          <a:p>
            <a:r>
              <a:rPr lang="lv-LV" sz="1400" dirty="0" smtClean="0">
                <a:latin typeface="Verdana" pitchFamily="34" charset="0"/>
              </a:rPr>
              <a:t>Over </a:t>
            </a:r>
            <a:r>
              <a:rPr lang="lv-LV" sz="1600" b="1" dirty="0" smtClean="0">
                <a:latin typeface="Verdana" pitchFamily="34" charset="0"/>
              </a:rPr>
              <a:t>350</a:t>
            </a:r>
          </a:p>
          <a:p>
            <a:r>
              <a:rPr lang="lv-LV" sz="1400" dirty="0" smtClean="0">
                <a:latin typeface="Verdana" pitchFamily="34" charset="0"/>
              </a:rPr>
              <a:t>e-services</a:t>
            </a:r>
            <a:endParaRPr lang="en-GB" sz="1400" dirty="0">
              <a:latin typeface="Verdana" pitchFamily="34" charset="0"/>
              <a:ea typeface="Verdana" pitchFamily="34" charset="0"/>
              <a:cs typeface="Verdana" pitchFamily="34" charset="0"/>
            </a:endParaRPr>
          </a:p>
        </p:txBody>
      </p:sp>
      <p:sp>
        <p:nvSpPr>
          <p:cNvPr id="4" name="Oval 3"/>
          <p:cNvSpPr/>
          <p:nvPr/>
        </p:nvSpPr>
        <p:spPr>
          <a:xfrm>
            <a:off x="4079916" y="1733550"/>
            <a:ext cx="2772000" cy="2772000"/>
          </a:xfrm>
          <a:prstGeom prst="ellipse">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2016" y="2462951"/>
            <a:ext cx="1260000" cy="131319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8692" y="2824796"/>
            <a:ext cx="966908" cy="945460"/>
          </a:xfrm>
          <a:prstGeom prst="rect">
            <a:avLst/>
          </a:prstGeom>
        </p:spPr>
      </p:pic>
      <p:sp>
        <p:nvSpPr>
          <p:cNvPr id="21" name="Plus 20"/>
          <p:cNvSpPr/>
          <p:nvPr/>
        </p:nvSpPr>
        <p:spPr>
          <a:xfrm>
            <a:off x="5443217" y="3028950"/>
            <a:ext cx="314274" cy="314274"/>
          </a:xfrm>
          <a:prstGeom prst="mathPlus">
            <a:avLst/>
          </a:prstGeom>
          <a:solidFill>
            <a:srgbClr val="ADDE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25" name="Group 24"/>
          <p:cNvGrpSpPr/>
          <p:nvPr/>
        </p:nvGrpSpPr>
        <p:grpSpPr>
          <a:xfrm>
            <a:off x="4546266" y="2304600"/>
            <a:ext cx="571500" cy="504000"/>
            <a:chOff x="4433133" y="1889850"/>
            <a:chExt cx="571500" cy="504000"/>
          </a:xfrm>
        </p:grpSpPr>
        <p:sp>
          <p:nvSpPr>
            <p:cNvPr id="24" name="Oval 23"/>
            <p:cNvSpPr/>
            <p:nvPr/>
          </p:nvSpPr>
          <p:spPr>
            <a:xfrm>
              <a:off x="4466883" y="1889850"/>
              <a:ext cx="504000"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3133" y="1889850"/>
              <a:ext cx="571500" cy="476250"/>
            </a:xfrm>
            <a:prstGeom prst="rect">
              <a:avLst/>
            </a:prstGeom>
          </p:spPr>
        </p:pic>
      </p:grpSp>
      <p:grpSp>
        <p:nvGrpSpPr>
          <p:cNvPr id="26" name="Group 25"/>
          <p:cNvGrpSpPr/>
          <p:nvPr/>
        </p:nvGrpSpPr>
        <p:grpSpPr>
          <a:xfrm>
            <a:off x="5924902" y="2510256"/>
            <a:ext cx="571500" cy="504000"/>
            <a:chOff x="5904066" y="1934400"/>
            <a:chExt cx="571500" cy="504000"/>
          </a:xfrm>
        </p:grpSpPr>
        <p:sp>
          <p:nvSpPr>
            <p:cNvPr id="28" name="Oval 27"/>
            <p:cNvSpPr/>
            <p:nvPr/>
          </p:nvSpPr>
          <p:spPr>
            <a:xfrm>
              <a:off x="5937816" y="1934400"/>
              <a:ext cx="504000" cy="50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4066" y="1948275"/>
              <a:ext cx="571500" cy="476250"/>
            </a:xfrm>
            <a:prstGeom prst="rect">
              <a:avLst/>
            </a:prstGeom>
          </p:spPr>
        </p:pic>
      </p:grpSp>
      <p:sp>
        <p:nvSpPr>
          <p:cNvPr id="27" name="Title 1"/>
          <p:cNvSpPr txBox="1">
            <a:spLocks/>
          </p:cNvSpPr>
          <p:nvPr/>
        </p:nvSpPr>
        <p:spPr>
          <a:xfrm>
            <a:off x="2590800" y="285750"/>
            <a:ext cx="5638800" cy="5268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              – Latvia’s central</a:t>
            </a:r>
            <a:endParaRPr lang="en-GB" altLang="en-US" dirty="0" smtClean="0"/>
          </a:p>
        </p:txBody>
      </p:sp>
      <p:pic>
        <p:nvPicPr>
          <p:cNvPr id="29" name="Picture 11" descr="G:\VRAA_09102015\Vizuālie materiali\Prezentacijas\Ikonas\Latvija_logo_darks.png"/>
          <p:cNvPicPr>
            <a:picLocks noChangeAspect="1" noChangeArrowheads="1"/>
          </p:cNvPicPr>
          <p:nvPr/>
        </p:nvPicPr>
        <p:blipFill>
          <a:blip r:embed="rId7" cstate="print"/>
          <a:srcRect/>
          <a:stretch>
            <a:fillRect/>
          </a:stretch>
        </p:blipFill>
        <p:spPr bwMode="auto">
          <a:xfrm>
            <a:off x="2667000" y="285750"/>
            <a:ext cx="1425679" cy="571202"/>
          </a:xfrm>
          <a:prstGeom prst="rect">
            <a:avLst/>
          </a:prstGeom>
          <a:noFill/>
        </p:spPr>
      </p:pic>
      <p:sp>
        <p:nvSpPr>
          <p:cNvPr id="30" name="Title 1"/>
          <p:cNvSpPr txBox="1">
            <a:spLocks/>
          </p:cNvSpPr>
          <p:nvPr/>
        </p:nvSpPr>
        <p:spPr>
          <a:xfrm>
            <a:off x="2590800" y="673325"/>
            <a:ext cx="5638800" cy="526825"/>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defRPr/>
            </a:pPr>
            <a:r>
              <a:rPr lang="en-GB" altLang="en-US" sz="2400" dirty="0" smtClean="0"/>
              <a:t>site of services</a:t>
            </a:r>
            <a:endParaRPr lang="en-GB" altLang="en-US" sz="2400" dirty="0"/>
          </a:p>
        </p:txBody>
      </p:sp>
    </p:spTree>
    <p:extLst>
      <p:ext uri="{BB962C8B-B14F-4D97-AF65-F5344CB8AC3E}">
        <p14:creationId xmlns:p14="http://schemas.microsoft.com/office/powerpoint/2010/main" val="379550939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210" y="1045620"/>
            <a:ext cx="5940000" cy="3635525"/>
          </a:xfrm>
          <a:prstGeom prst="rect">
            <a:avLst/>
          </a:prstGeom>
        </p:spPr>
      </p:pic>
      <p:sp>
        <p:nvSpPr>
          <p:cNvPr id="46" name="Rounded Rectangle 45"/>
          <p:cNvSpPr/>
          <p:nvPr/>
        </p:nvSpPr>
        <p:spPr>
          <a:xfrm>
            <a:off x="4075800" y="2038350"/>
            <a:ext cx="4482000" cy="2628000"/>
          </a:xfrm>
          <a:prstGeom prst="roundRect">
            <a:avLst>
              <a:gd name="adj" fmla="val 2094"/>
            </a:avLst>
          </a:prstGeom>
          <a:solidFill>
            <a:srgbClr val="ADDE61">
              <a:alpha val="40000"/>
            </a:srgbClr>
          </a:solid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6</a:t>
            </a:fld>
            <a:endParaRPr lang="en-GB" altLang="en-US" smtClean="0"/>
          </a:p>
        </p:txBody>
      </p:sp>
      <p:sp>
        <p:nvSpPr>
          <p:cNvPr id="37" name="Title 1"/>
          <p:cNvSpPr txBox="1">
            <a:spLocks/>
          </p:cNvSpPr>
          <p:nvPr/>
        </p:nvSpPr>
        <p:spPr>
          <a:xfrm>
            <a:off x="2590800" y="285750"/>
            <a:ext cx="5943600" cy="777479"/>
          </a:xfrm>
          <a:prstGeom prst="rect">
            <a:avLst/>
          </a:prstGeom>
        </p:spPr>
        <p:txBody>
          <a:bodyPr vert="horz" lIns="91440" tIns="45720" rIns="91440" bIns="45720" rtlCol="0" anchor="t">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What is available on the portal and where is it available?</a:t>
            </a:r>
          </a:p>
        </p:txBody>
      </p:sp>
      <p:sp>
        <p:nvSpPr>
          <p:cNvPr id="43" name="TextBox 42"/>
          <p:cNvSpPr txBox="1"/>
          <p:nvPr/>
        </p:nvSpPr>
        <p:spPr>
          <a:xfrm>
            <a:off x="1195949" y="2426643"/>
            <a:ext cx="1166251" cy="461665"/>
          </a:xfrm>
          <a:prstGeom prst="rect">
            <a:avLst/>
          </a:prstGeom>
          <a:noFill/>
        </p:spPr>
        <p:txBody>
          <a:bodyPr wrap="square" lIns="0" rIns="0" rtlCol="0">
            <a:spAutoFit/>
          </a:bodyPr>
          <a:lstStyle/>
          <a:p>
            <a:r>
              <a:rPr lang="lv-LV" sz="1200" dirty="0" err="1" smtClean="0">
                <a:latin typeface="Verdana" pitchFamily="34" charset="0"/>
              </a:rPr>
              <a:t>Public</a:t>
            </a:r>
            <a:r>
              <a:rPr lang="lv-LV" sz="1200" dirty="0" smtClean="0">
                <a:latin typeface="Verdana" pitchFamily="34" charset="0"/>
              </a:rPr>
              <a:t> </a:t>
            </a:r>
            <a:r>
              <a:rPr lang="lv-LV" sz="1200" dirty="0" err="1" smtClean="0">
                <a:latin typeface="Verdana" pitchFamily="34" charset="0"/>
              </a:rPr>
              <a:t>Service</a:t>
            </a:r>
            <a:endParaRPr lang="lv-LV" sz="1200" dirty="0">
              <a:latin typeface="Verdana" pitchFamily="34" charset="0"/>
            </a:endParaRPr>
          </a:p>
          <a:p>
            <a:r>
              <a:rPr lang="lv-LV" sz="1200" dirty="0" err="1" smtClean="0">
                <a:latin typeface="Verdana" pitchFamily="34" charset="0"/>
              </a:rPr>
              <a:t>Directory</a:t>
            </a:r>
            <a:endParaRPr lang="en-GB" sz="1200" dirty="0">
              <a:latin typeface="Verdana" pitchFamily="34" charset="0"/>
              <a:ea typeface="Verdana" pitchFamily="34" charset="0"/>
              <a:cs typeface="Verdana" pitchFamily="34" charset="0"/>
            </a:endParaRPr>
          </a:p>
        </p:txBody>
      </p:sp>
      <p:sp>
        <p:nvSpPr>
          <p:cNvPr id="44" name="Rounded Rectangle 43"/>
          <p:cNvSpPr/>
          <p:nvPr/>
        </p:nvSpPr>
        <p:spPr>
          <a:xfrm>
            <a:off x="6858000" y="1322189"/>
            <a:ext cx="684000" cy="228600"/>
          </a:xfrm>
          <a:prstGeom prst="roundRect">
            <a:avLst>
              <a:gd name="adj" fmla="val 18040"/>
            </a:avLst>
          </a:prstGeom>
          <a:noFill/>
          <a:ln w="19050">
            <a:solidFill>
              <a:srgbClr val="297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5" name="TextBox 44"/>
          <p:cNvSpPr txBox="1"/>
          <p:nvPr/>
        </p:nvSpPr>
        <p:spPr>
          <a:xfrm>
            <a:off x="1195949" y="1495425"/>
            <a:ext cx="976229" cy="461665"/>
          </a:xfrm>
          <a:prstGeom prst="rect">
            <a:avLst/>
          </a:prstGeom>
          <a:noFill/>
        </p:spPr>
        <p:txBody>
          <a:bodyPr wrap="none" lIns="0" rIns="0" rtlCol="0">
            <a:spAutoFit/>
          </a:bodyPr>
          <a:lstStyle/>
          <a:p>
            <a:r>
              <a:rPr lang="en-GB" sz="1200" dirty="0" smtClean="0">
                <a:latin typeface="Verdana" pitchFamily="34" charset="0"/>
              </a:rPr>
              <a:t>Catalogue of</a:t>
            </a:r>
            <a:br>
              <a:rPr lang="en-GB" sz="1200" dirty="0" smtClean="0">
                <a:latin typeface="Verdana" pitchFamily="34" charset="0"/>
              </a:rPr>
            </a:br>
            <a:r>
              <a:rPr lang="en-GB" sz="1200" dirty="0" smtClean="0">
                <a:latin typeface="Verdana" pitchFamily="34" charset="0"/>
              </a:rPr>
              <a:t>e-services</a:t>
            </a:r>
            <a:endParaRPr lang="en-GB" sz="1200" dirty="0">
              <a:latin typeface="Verdana" pitchFamily="34" charset="0"/>
              <a:ea typeface="Verdana" pitchFamily="34" charset="0"/>
              <a:cs typeface="Verdana" pitchFamily="34" charset="0"/>
            </a:endParaRPr>
          </a:p>
        </p:txBody>
      </p:sp>
      <p:cxnSp>
        <p:nvCxnSpPr>
          <p:cNvPr id="47" name="Straight Connector 46"/>
          <p:cNvCxnSpPr/>
          <p:nvPr/>
        </p:nvCxnSpPr>
        <p:spPr>
          <a:xfrm rot="10800000">
            <a:off x="2376000" y="1749913"/>
            <a:ext cx="4824000" cy="0"/>
          </a:xfrm>
          <a:prstGeom prst="line">
            <a:avLst/>
          </a:prstGeom>
          <a:ln w="19050">
            <a:solidFill>
              <a:srgbClr val="297B4B"/>
            </a:solidFill>
            <a:prstDash val="solid"/>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797" y="2419350"/>
            <a:ext cx="571500" cy="476250"/>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797" y="1488132"/>
            <a:ext cx="571500" cy="476250"/>
          </a:xfrm>
          <a:prstGeom prst="rect">
            <a:avLst/>
          </a:prstGeom>
        </p:spPr>
      </p:pic>
      <p:cxnSp>
        <p:nvCxnSpPr>
          <p:cNvPr id="14" name="Straight Arrow Connector 13"/>
          <p:cNvCxnSpPr/>
          <p:nvPr/>
        </p:nvCxnSpPr>
        <p:spPr>
          <a:xfrm>
            <a:off x="2337600" y="2657475"/>
            <a:ext cx="1692000" cy="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flipV="1">
            <a:off x="7200000" y="1615559"/>
            <a:ext cx="0" cy="144000"/>
          </a:xfrm>
          <a:prstGeom prst="straightConnector1">
            <a:avLst/>
          </a:prstGeom>
          <a:ln w="19050">
            <a:solidFill>
              <a:srgbClr val="297B4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0349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620CC2E-1A47-492C-8204-5BA93308927F}" type="slidenum">
              <a:rPr lang="en-US" altLang="en-US" smtClean="0"/>
              <a:pPr/>
              <a:t>7</a:t>
            </a:fld>
            <a:endParaRPr lang="en-GB" altLang="en-US" smtClean="0"/>
          </a:p>
        </p:txBody>
      </p:sp>
      <p:sp>
        <p:nvSpPr>
          <p:cNvPr id="7" name="TextBox 6"/>
          <p:cNvSpPr txBox="1"/>
          <p:nvPr/>
        </p:nvSpPr>
        <p:spPr>
          <a:xfrm>
            <a:off x="2751251" y="4545927"/>
            <a:ext cx="5407249" cy="276999"/>
          </a:xfrm>
          <a:prstGeom prst="rect">
            <a:avLst/>
          </a:prstGeom>
          <a:noFill/>
        </p:spPr>
        <p:txBody>
          <a:bodyPr wrap="none" rtlCol="0">
            <a:spAutoFit/>
          </a:bodyPr>
          <a:lstStyle/>
          <a:p>
            <a:r>
              <a:rPr lang="lv-LV" sz="1200" b="1" dirty="0" smtClean="0">
                <a:latin typeface="Verdana" panose="020B0604030504040204" pitchFamily="34" charset="0"/>
              </a:rPr>
              <a:t>Unique users of Latvija.lv who have started using e-services</a:t>
            </a:r>
            <a:endParaRPr lang="en-GB"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G:\VRAA_09102015\Vizuālie materiali\Prezentacijas\Ikonas\Latvija_logo_darks.png"/>
          <p:cNvPicPr>
            <a:picLocks noChangeAspect="1" noChangeArrowheads="1"/>
          </p:cNvPicPr>
          <p:nvPr/>
        </p:nvPicPr>
        <p:blipFill>
          <a:blip r:embed="rId3" cstate="print"/>
          <a:srcRect/>
          <a:stretch>
            <a:fillRect/>
          </a:stretch>
        </p:blipFill>
        <p:spPr bwMode="auto">
          <a:xfrm>
            <a:off x="4297310" y="606254"/>
            <a:ext cx="1425679" cy="571202"/>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900" y="1333500"/>
            <a:ext cx="4762500" cy="3143250"/>
          </a:xfrm>
          <a:prstGeom prst="rect">
            <a:avLst/>
          </a:prstGeom>
        </p:spPr>
      </p:pic>
      <p:sp>
        <p:nvSpPr>
          <p:cNvPr id="12" name="Title 2"/>
          <p:cNvSpPr>
            <a:spLocks noGrp="1"/>
          </p:cNvSpPr>
          <p:nvPr>
            <p:ph type="title"/>
          </p:nvPr>
        </p:nvSpPr>
        <p:spPr>
          <a:xfrm>
            <a:off x="2590800" y="228604"/>
            <a:ext cx="6096000" cy="800099"/>
          </a:xfrm>
        </p:spPr>
        <p:txBody>
          <a:bodyPr>
            <a:noAutofit/>
          </a:bodyPr>
          <a:lstStyle/>
          <a:p>
            <a:r>
              <a:rPr lang="lv-LV" sz="2400" dirty="0" smtClean="0"/>
              <a:t>One in four inhabitants of Latvia has used</a:t>
            </a:r>
            <a:endParaRPr lang="en-GB" dirty="0"/>
          </a:p>
        </p:txBody>
      </p:sp>
      <p:sp>
        <p:nvSpPr>
          <p:cNvPr id="8" name="TextBox 7"/>
          <p:cNvSpPr txBox="1"/>
          <p:nvPr/>
        </p:nvSpPr>
        <p:spPr>
          <a:xfrm>
            <a:off x="2514600" y="1357993"/>
            <a:ext cx="685800" cy="230832"/>
          </a:xfrm>
          <a:prstGeom prst="rect">
            <a:avLst/>
          </a:prstGeom>
          <a:solidFill>
            <a:schemeClr val="bg1"/>
          </a:solidFill>
        </p:spPr>
        <p:txBody>
          <a:bodyPr wrap="square" rtlCol="0">
            <a:spAutoFit/>
          </a:bodyPr>
          <a:lstStyle/>
          <a:p>
            <a:r>
              <a:rPr lang="en-GB" sz="900" dirty="0" smtClean="0"/>
              <a:t>Thousand</a:t>
            </a:r>
            <a:endParaRPr lang="en-GB" sz="900" dirty="0"/>
          </a:p>
        </p:txBody>
      </p:sp>
    </p:spTree>
    <p:extLst>
      <p:ext uri="{BB962C8B-B14F-4D97-AF65-F5344CB8AC3E}">
        <p14:creationId xmlns:p14="http://schemas.microsoft.com/office/powerpoint/2010/main" val="22181432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05125"/>
            <a:ext cx="5943600" cy="1038225"/>
          </a:xfrm>
        </p:spPr>
        <p:txBody>
          <a:bodyPr>
            <a:normAutofit/>
          </a:bodyPr>
          <a:lstStyle/>
          <a:p>
            <a:r>
              <a:rPr lang="lv-LV" altLang="en-US" sz="2400" dirty="0" smtClean="0"/>
              <a:t>How can the Public Service Directory be useful?</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8</a:t>
            </a:fld>
            <a:endParaRPr lang="en-GB" altLang="en-US"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799925"/>
            <a:ext cx="1326240" cy="1105200"/>
          </a:xfrm>
          <a:prstGeom prst="rect">
            <a:avLst/>
          </a:prstGeom>
        </p:spPr>
      </p:pic>
    </p:spTree>
    <p:extLst>
      <p:ext uri="{BB962C8B-B14F-4D97-AF65-F5344CB8AC3E}">
        <p14:creationId xmlns:p14="http://schemas.microsoft.com/office/powerpoint/2010/main" val="383647415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9</a:t>
            </a:fld>
            <a:endParaRPr lang="en-GB" altLang="en-US" smtClean="0"/>
          </a:p>
        </p:txBody>
      </p:sp>
      <p:sp>
        <p:nvSpPr>
          <p:cNvPr id="37" name="Title 1"/>
          <p:cNvSpPr txBox="1">
            <a:spLocks/>
          </p:cNvSpPr>
          <p:nvPr/>
        </p:nvSpPr>
        <p:spPr>
          <a:xfrm>
            <a:off x="2590800" y="285750"/>
            <a:ext cx="5943600" cy="9144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The Public Service Directory: all state and local government</a:t>
            </a:r>
            <a:r>
              <a:rPr kumimoji="0" lang="lv-LV" altLang="en-US" sz="2400" b="1" i="0" u="none" strike="noStrike" kern="1200" cap="none" spc="0" normalizeH="0" noProof="0" dirty="0" smtClean="0">
                <a:ln>
                  <a:noFill/>
                </a:ln>
                <a:solidFill>
                  <a:schemeClr val="tx1"/>
                </a:solidFill>
                <a:effectLst/>
                <a:uLnTx/>
                <a:uFillTx/>
                <a:latin typeface="Verdana" panose="020B0604030504040204" pitchFamily="34" charset="0"/>
              </a:rPr>
              <a:t> services in a single place</a:t>
            </a:r>
            <a:endParaRPr kumimoji="0" lang="en-GB" altLang="en-US" sz="24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Content Placeholder 2"/>
          <p:cNvSpPr>
            <a:spLocks noGrp="1"/>
          </p:cNvSpPr>
          <p:nvPr>
            <p:ph idx="1"/>
          </p:nvPr>
        </p:nvSpPr>
        <p:spPr>
          <a:xfrm>
            <a:off x="4267200" y="2543172"/>
            <a:ext cx="4191000" cy="1009652"/>
          </a:xfrm>
        </p:spPr>
        <p:txBody>
          <a:bodyPr lIns="0" tIns="0" rIns="0" bIns="0"/>
          <a:lstStyle/>
          <a:p>
            <a:pPr algn="just">
              <a:spcBef>
                <a:spcPts val="0"/>
              </a:spcBef>
            </a:pPr>
            <a:r>
              <a:rPr lang="lv-LV" sz="1400" dirty="0" smtClean="0"/>
              <a:t>You can search for a necessary service by: </a:t>
            </a:r>
          </a:p>
          <a:p>
            <a:pPr marL="285750" indent="-285750" algn="just">
              <a:spcBef>
                <a:spcPts val="0"/>
              </a:spcBef>
              <a:buFont typeface="Arial" panose="020B0604020202020204" pitchFamily="34" charset="0"/>
              <a:buChar char="•"/>
            </a:pPr>
            <a:r>
              <a:rPr lang="lv-LV" sz="1400" dirty="0" smtClean="0"/>
              <a:t>name of the service;</a:t>
            </a:r>
          </a:p>
          <a:p>
            <a:pPr marL="285750" indent="-285750" algn="just">
              <a:spcBef>
                <a:spcPts val="0"/>
              </a:spcBef>
              <a:buFont typeface="Arial" panose="020B0604020202020204" pitchFamily="34" charset="0"/>
              <a:buChar char="•"/>
            </a:pPr>
            <a:r>
              <a:rPr lang="lv-LV" sz="1400" dirty="0" smtClean="0"/>
              <a:t>institution;</a:t>
            </a:r>
          </a:p>
          <a:p>
            <a:pPr marL="285750" indent="-285750" algn="just">
              <a:spcBef>
                <a:spcPts val="0"/>
              </a:spcBef>
              <a:buFont typeface="Arial" panose="020B0604020202020204" pitchFamily="34" charset="0"/>
              <a:buChar char="•"/>
            </a:pPr>
            <a:r>
              <a:rPr lang="lv-LV" sz="1400" dirty="0"/>
              <a:t>real life situation.</a:t>
            </a:r>
            <a:endParaRPr lang="en-GB" sz="1400" dirty="0">
              <a:solidFill>
                <a:srgbClr val="FF0000"/>
              </a:solidFill>
            </a:endParaRPr>
          </a:p>
          <a:p>
            <a:pPr marL="285750" indent="-285750">
              <a:buFont typeface="Arial" panose="020B0604020202020204" pitchFamily="34" charset="0"/>
              <a:buChar char="•"/>
            </a:pPr>
            <a:endParaRPr lang="en-GB"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809750"/>
            <a:ext cx="1651809" cy="2476497"/>
          </a:xfrm>
          <a:prstGeom prst="rect">
            <a:avLst/>
          </a:prstGeom>
        </p:spPr>
      </p:pic>
    </p:spTree>
    <p:extLst>
      <p:ext uri="{BB962C8B-B14F-4D97-AF65-F5344CB8AC3E}">
        <p14:creationId xmlns:p14="http://schemas.microsoft.com/office/powerpoint/2010/main" val="224113725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8976</TotalTime>
  <Words>2521</Words>
  <Application>Microsoft Office PowerPoint</Application>
  <PresentationFormat>On-screen Show (16:9)</PresentationFormat>
  <Paragraphs>367</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For inhabitants and entrepreneurs</vt:lpstr>
      <vt:lpstr>Contents</vt:lpstr>
      <vt:lpstr>What is atvija.lv ?</vt:lpstr>
      <vt:lpstr>              – portal of services provided by the state and local government   </vt:lpstr>
      <vt:lpstr>PowerPoint Presentation</vt:lpstr>
      <vt:lpstr>PowerPoint Presentation</vt:lpstr>
      <vt:lpstr>One in four inhabitants of Latvia has used</vt:lpstr>
      <vt:lpstr>How can the Public Service Directory be useful?</vt:lpstr>
      <vt:lpstr>PowerPoint Presentation</vt:lpstr>
      <vt:lpstr>Services for any real life situation</vt:lpstr>
      <vt:lpstr>PowerPoint Presentation</vt:lpstr>
      <vt:lpstr>What are the possibilities </vt:lpstr>
      <vt:lpstr>Inhabitants tend to use e-services more frequently</vt:lpstr>
      <vt:lpstr>Most popular</vt:lpstr>
      <vt:lpstr>PowerPoint Presentation</vt:lpstr>
      <vt:lpstr>E-services save money</vt:lpstr>
      <vt:lpstr>E-services save time</vt:lpstr>
      <vt:lpstr>Inhabitants of Latvia are ready for communication with the state on the Internet</vt:lpstr>
      <vt:lpstr>Mastering of e-services is delayed only by the fear to make a mistake and by the habit</vt:lpstr>
      <vt:lpstr>How to use               ?</vt:lpstr>
      <vt:lpstr>PowerPoint Presentation</vt:lpstr>
      <vt:lpstr>PowerPoint Presentation</vt:lpstr>
      <vt:lpstr>Recognise the type of a service</vt:lpstr>
      <vt:lpstr>PowerPoint Presentation</vt:lpstr>
      <vt:lpstr>PowerPoint Presentation</vt:lpstr>
      <vt:lpstr>PowerPoint Presentation</vt:lpstr>
      <vt:lpstr>PowerPoint Presentation</vt:lpstr>
      <vt:lpstr>Authentication</vt:lpstr>
      <vt:lpstr>How to authenticate yourself for using e-services?</vt:lpstr>
      <vt:lpstr>How to prepare for the use of </vt:lpstr>
      <vt:lpstr>What is necessary to start the work?</vt:lpstr>
      <vt:lpstr>Computer prepared for work with an eID card and e-signature</vt:lpstr>
      <vt:lpstr>How to make sure that an e-signature is active and valid? </vt:lpstr>
      <vt:lpstr>Make sure you are ready!</vt:lpstr>
      <vt:lpstr>We will help you!</vt:lpstr>
      <vt:lpstr>PowerPoint Presentation</vt:lpstr>
      <vt:lpstr>Remember!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Elina</cp:lastModifiedBy>
  <cp:revision>686</cp:revision>
  <cp:lastPrinted>2015-10-20T11:44:26Z</cp:lastPrinted>
  <dcterms:created xsi:type="dcterms:W3CDTF">2006-08-16T00:00:00Z</dcterms:created>
  <dcterms:modified xsi:type="dcterms:W3CDTF">2015-12-28T10:04:19Z</dcterms:modified>
</cp:coreProperties>
</file>